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Lst>
  <p:notesMasterIdLst>
    <p:notesMasterId r:id="rId16"/>
  </p:notesMasterIdLst>
  <p:sldIdLst>
    <p:sldId id="256" r:id="rId2"/>
    <p:sldId id="261" r:id="rId3"/>
    <p:sldId id="274" r:id="rId4"/>
    <p:sldId id="275" r:id="rId5"/>
    <p:sldId id="276" r:id="rId6"/>
    <p:sldId id="277" r:id="rId7"/>
    <p:sldId id="278" r:id="rId8"/>
    <p:sldId id="279" r:id="rId9"/>
    <p:sldId id="280" r:id="rId10"/>
    <p:sldId id="282" r:id="rId11"/>
    <p:sldId id="283" r:id="rId12"/>
    <p:sldId id="281" r:id="rId13"/>
    <p:sldId id="284" r:id="rId14"/>
    <p:sldId id="285"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Stuckey" initials="" lastIdx="11" clrIdx="0"/>
  <p:cmAuthor id="1" name="ekiczek" initials="" lastIdx="9" clrIdx="1"/>
  <p:cmAuthor id="2" name="Michael Rutter" initials="" lastIdx="9"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8" d="100"/>
          <a:sy n="168" d="100"/>
        </p:scale>
        <p:origin x="-112" y="-2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idx="2">
    <p:pos x="6000" y="0"/>
    <p:text>I would put the exec ed program managers under dce on this list.  I'd say just "Executive Education" and not program managers. The reality is that it's the marketing directors who are going to need to be involved and it's too detailed for the executive directors to make content decisions for this.</p:text>
  </p:cm>
</p:cmLst>
</file>

<file path=ppt/comments/comment2.xml><?xml version="1.0" encoding="utf-8"?>
<p:cmLst xmlns:a="http://schemas.openxmlformats.org/drawingml/2006/main" xmlns:r="http://schemas.openxmlformats.org/officeDocument/2006/relationships" xmlns:p="http://schemas.openxmlformats.org/presentationml/2006/main">
  <p:cm authorId="0" idx="4">
    <p:pos x="6000" y="0"/>
    <p:text>Bullet 3, I would say "Reflect Presidential commitment"</p:text>
  </p:cm>
  <p:cm authorId="1" idx="2">
    <p:pos x="6000" y="100"/>
    <p:text>"Highlight Presidential commitment to “One University” by bringing together resources from various schools and offering" - is that "offerings" or did it get cut off?</p:text>
  </p:cm>
  <p:cm authorId="2" idx="2">
    <p:pos x="6000" y="200"/>
    <p:text>It seemed a bit long</p:text>
  </p:cm>
</p:cmLst>
</file>

<file path=ppt/comments/comment3.xml><?xml version="1.0" encoding="utf-8"?>
<p:cmLst xmlns:a="http://schemas.openxmlformats.org/drawingml/2006/main" xmlns:r="http://schemas.openxmlformats.org/officeDocument/2006/relationships" xmlns:p="http://schemas.openxmlformats.org/presentationml/2006/main">
  <p:cm authorId="0" idx="8">
    <p:pos x="6000" y="0"/>
    <p:text>Bullet 3, I would say "Reflect Presidential commitment"</p:text>
  </p:cm>
  <p:cm authorId="1" idx="6">
    <p:pos x="6000" y="100"/>
    <p:text>"Highlight Presidential commitment to “One University” by bringing together resources from various schools and offering" - is that "offerings" or did it get cut off?</p:text>
  </p:cm>
  <p:cm authorId="2" idx="6">
    <p:pos x="6000" y="200"/>
    <p:text>It seemed a bit long</p:text>
  </p:cm>
</p:cmLst>
</file>

<file path=ppt/comments/comment4.xml><?xml version="1.0" encoding="utf-8"?>
<p:cmLst xmlns:a="http://schemas.openxmlformats.org/drawingml/2006/main" xmlns:r="http://schemas.openxmlformats.org/officeDocument/2006/relationships" xmlns:p="http://schemas.openxmlformats.org/presentationml/2006/main">
  <p:cm authorId="0" idx="9">
    <p:pos x="6000" y="0"/>
    <p:text>Bullet 3, I would say "Reflect Presidential commitment"</p:text>
  </p:cm>
  <p:cm authorId="1" idx="7">
    <p:pos x="6000" y="100"/>
    <p:text>"Highlight Presidential commitment to “One University” by bringing together resources from various schools and offering" - is that "offerings" or did it get cut off?</p:text>
  </p:cm>
  <p:cm authorId="2" idx="7">
    <p:pos x="6000" y="200"/>
    <p:text>It seemed a bit long</p:text>
  </p:cm>
</p:cmLst>
</file>

<file path=ppt/comments/comment5.xml><?xml version="1.0" encoding="utf-8"?>
<p:cmLst xmlns:a="http://schemas.openxmlformats.org/drawingml/2006/main" xmlns:r="http://schemas.openxmlformats.org/officeDocument/2006/relationships" xmlns:p="http://schemas.openxmlformats.org/presentationml/2006/main">
  <p:cm authorId="0" idx="10">
    <p:pos x="6000" y="0"/>
    <p:text>Bullet 3, I would say "Reflect Presidential commitment"</p:text>
  </p:cm>
  <p:cm authorId="1" idx="8">
    <p:pos x="6000" y="100"/>
    <p:text>"Highlight Presidential commitment to “One University” by bringing together resources from various schools and offering" - is that "offerings" or did it get cut off?</p:text>
  </p:cm>
  <p:cm authorId="2" idx="8">
    <p:pos x="6000" y="200"/>
    <p:text>It seemed a bit long</p:text>
  </p:cm>
</p:cmLst>
</file>

<file path=ppt/comments/comment6.xml><?xml version="1.0" encoding="utf-8"?>
<p:cmLst xmlns:a="http://schemas.openxmlformats.org/drawingml/2006/main" xmlns:r="http://schemas.openxmlformats.org/officeDocument/2006/relationships" xmlns:p="http://schemas.openxmlformats.org/presentationml/2006/main">
  <p:cm authorId="0" idx="11">
    <p:pos x="6000" y="0"/>
    <p:text>Bullet 3, I would say "Reflect Presidential commitment"</p:text>
  </p:cm>
  <p:cm authorId="1" idx="9">
    <p:pos x="6000" y="100"/>
    <p:text>"Highlight Presidential commitment to “One University” by bringing together resources from various schools and offering" - is that "offerings" or did it get cut off?</p:text>
  </p:cm>
  <p:cm authorId="2" idx="9">
    <p:pos x="6000" y="200"/>
    <p:text>It seemed a bit long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atin typeface="Calibri"/>
                <a:ea typeface="Calibri"/>
                <a:cs typeface="Calibri"/>
                <a:sym typeface="Calibri"/>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Tree>
    <p:extLst>
      <p:ext uri="{BB962C8B-B14F-4D97-AF65-F5344CB8AC3E}">
        <p14:creationId xmlns:p14="http://schemas.microsoft.com/office/powerpoint/2010/main" val="1202416734"/>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9" name="Shape 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0" name="Shape 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Homepage design, including spotlight</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11</a:t>
            </a:fld>
            <a:endParaRPr lang="en-US"/>
          </a:p>
        </p:txBody>
      </p:sp>
    </p:spTree>
    <p:extLst>
      <p:ext uri="{BB962C8B-B14F-4D97-AF65-F5344CB8AC3E}">
        <p14:creationId xmlns:p14="http://schemas.microsoft.com/office/powerpoint/2010/main" val="2561053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Navigation at the bottom of the home</a:t>
            </a:r>
            <a:r>
              <a:rPr lang="en-US" baseline="0" dirty="0" smtClean="0"/>
              <a:t> </a:t>
            </a:r>
            <a:r>
              <a:rPr lang="en-US" dirty="0" smtClean="0"/>
              <a:t>page,</a:t>
            </a:r>
            <a:r>
              <a:rPr lang="en-US" baseline="0" dirty="0" smtClean="0"/>
              <a:t> including featured courses and the 13 categories, as well as “About” section. Three buttons for “Learn more”, “Contact Us”, and “Donate” may not be included with the initial launch.</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12</a:t>
            </a:fld>
            <a:endParaRPr lang="en-US"/>
          </a:p>
        </p:txBody>
      </p:sp>
    </p:spTree>
    <p:extLst>
      <p:ext uri="{BB962C8B-B14F-4D97-AF65-F5344CB8AC3E}">
        <p14:creationId xmlns:p14="http://schemas.microsoft.com/office/powerpoint/2010/main" val="11506945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Homepage design, including spotlight</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13</a:t>
            </a:fld>
            <a:endParaRPr lang="en-US"/>
          </a:p>
        </p:txBody>
      </p:sp>
    </p:spTree>
    <p:extLst>
      <p:ext uri="{BB962C8B-B14F-4D97-AF65-F5344CB8AC3E}">
        <p14:creationId xmlns:p14="http://schemas.microsoft.com/office/powerpoint/2010/main" val="2561053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6" name="Shape 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a:p>
        </p:txBody>
      </p:sp>
      <p:sp>
        <p:nvSpPr>
          <p:cNvPr id="67" name="Shape 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Homepage design, including spotlight</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7</a:t>
            </a:fld>
            <a:endParaRPr lang="en-US"/>
          </a:p>
        </p:txBody>
      </p:sp>
    </p:spTree>
    <p:extLst>
      <p:ext uri="{BB962C8B-B14F-4D97-AF65-F5344CB8AC3E}">
        <p14:creationId xmlns:p14="http://schemas.microsoft.com/office/powerpoint/2010/main" val="256105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Featured courses</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8</a:t>
            </a:fld>
            <a:endParaRPr lang="en-US"/>
          </a:p>
        </p:txBody>
      </p:sp>
    </p:spTree>
    <p:extLst>
      <p:ext uri="{BB962C8B-B14F-4D97-AF65-F5344CB8AC3E}">
        <p14:creationId xmlns:p14="http://schemas.microsoft.com/office/powerpoint/2010/main" val="135526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Bottom of homepage. Selecting</a:t>
            </a:r>
            <a:r>
              <a:rPr lang="en-US" baseline="0" dirty="0" smtClean="0"/>
              <a:t> “More courses” button will load 20 more courses.</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9</a:t>
            </a:fld>
            <a:endParaRPr lang="en-US"/>
          </a:p>
        </p:txBody>
      </p:sp>
    </p:spTree>
    <p:extLst>
      <p:ext uri="{BB962C8B-B14F-4D97-AF65-F5344CB8AC3E}">
        <p14:creationId xmlns:p14="http://schemas.microsoft.com/office/powerpoint/2010/main" val="325851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a:t>
            </a:r>
            <a:r>
              <a:rPr lang="en-US" baseline="0" dirty="0" smtClean="0"/>
              <a:t> feature at the top of the page, expanded to show featured courses and categories list</a:t>
            </a:r>
            <a:endParaRPr lang="en-US" dirty="0"/>
          </a:p>
        </p:txBody>
      </p:sp>
      <p:sp>
        <p:nvSpPr>
          <p:cNvPr id="4" name="Slide Number Placeholder 3"/>
          <p:cNvSpPr>
            <a:spLocks noGrp="1"/>
          </p:cNvSpPr>
          <p:nvPr>
            <p:ph type="sldNum" sz="quarter" idx="10"/>
          </p:nvPr>
        </p:nvSpPr>
        <p:spPr/>
        <p:txBody>
          <a:bodyPr/>
          <a:lstStyle/>
          <a:p>
            <a:fld id="{D5BA4BBB-D4D1-6749-93C2-DF9A34566BB7}" type="slidenum">
              <a:rPr lang="en-US" smtClean="0"/>
              <a:t>10</a:t>
            </a:fld>
            <a:endParaRPr lang="en-US"/>
          </a:p>
        </p:txBody>
      </p:sp>
    </p:spTree>
    <p:extLst>
      <p:ext uri="{BB962C8B-B14F-4D97-AF65-F5344CB8AC3E}">
        <p14:creationId xmlns:p14="http://schemas.microsoft.com/office/powerpoint/2010/main" val="354506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vider page">
    <p:spTree>
      <p:nvGrpSpPr>
        <p:cNvPr id="1" name="Shape 13"/>
        <p:cNvGrpSpPr/>
        <p:nvPr/>
      </p:nvGrpSpPr>
      <p:grpSpPr>
        <a:xfrm>
          <a:off x="0" y="0"/>
          <a:ext cx="0" cy="0"/>
          <a:chOff x="0" y="0"/>
          <a:chExt cx="0" cy="0"/>
        </a:xfrm>
      </p:grpSpPr>
      <p:sp>
        <p:nvSpPr>
          <p:cNvPr id="14" name="Shape 14"/>
          <p:cNvSpPr/>
          <p:nvPr/>
        </p:nvSpPr>
        <p:spPr>
          <a:xfrm>
            <a:off x="228600" y="228600"/>
            <a:ext cx="8686800" cy="6400799"/>
          </a:xfrm>
          <a:prstGeom prst="rect">
            <a:avLst/>
          </a:prstGeom>
          <a:solidFill>
            <a:srgbClr val="9D212C"/>
          </a:solidFill>
          <a:ln w="9525" cap="flat">
            <a:solidFill>
              <a:srgbClr val="9D212C"/>
            </a:solidFill>
            <a:prstDash val="solid"/>
            <a:round/>
            <a:headEnd type="none" w="med" len="med"/>
            <a:tailEnd type="none" w="med" len="med"/>
          </a:ln>
        </p:spPr>
        <p:txBody>
          <a:bodyPr lIns="91425" tIns="45700" rIns="91425" bIns="45700" anchor="b" anchorCtr="0">
            <a:noAutofit/>
          </a:bodyPr>
          <a:lstStyle/>
          <a:p>
            <a:endParaRPr/>
          </a:p>
        </p:txBody>
      </p:sp>
      <p:sp>
        <p:nvSpPr>
          <p:cNvPr id="15" name="Shape 15"/>
          <p:cNvSpPr txBox="1">
            <a:spLocks noGrp="1"/>
          </p:cNvSpPr>
          <p:nvPr>
            <p:ph type="body" idx="1"/>
          </p:nvPr>
        </p:nvSpPr>
        <p:spPr>
          <a:xfrm>
            <a:off x="571502" y="801241"/>
            <a:ext cx="7802563" cy="2439986"/>
          </a:xfrm>
          <a:prstGeom prst="rect">
            <a:avLst/>
          </a:prstGeom>
          <a:noFill/>
          <a:ln>
            <a:noFill/>
          </a:ln>
        </p:spPr>
        <p:txBody>
          <a:bodyPr lIns="91425" tIns="91425" rIns="91425" bIns="91425" anchor="t" anchorCtr="0"/>
          <a:lstStyle>
            <a:lvl1pPr marL="0" indent="0" rtl="0">
              <a:lnSpc>
                <a:spcPct val="115384"/>
              </a:lnSpc>
              <a:spcBef>
                <a:spcPts val="0"/>
              </a:spcBef>
              <a:defRPr sz="5200" b="0" baseline="0">
                <a:solidFill>
                  <a:schemeClr val="l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6" name="Shape 16"/>
          <p:cNvSpPr txBox="1">
            <a:spLocks noGrp="1"/>
          </p:cNvSpPr>
          <p:nvPr>
            <p:ph type="body" idx="2"/>
          </p:nvPr>
        </p:nvSpPr>
        <p:spPr>
          <a:xfrm>
            <a:off x="570504" y="3730010"/>
            <a:ext cx="7869725" cy="914400"/>
          </a:xfrm>
          <a:prstGeom prst="rect">
            <a:avLst/>
          </a:prstGeom>
          <a:noFill/>
          <a:ln>
            <a:noFill/>
          </a:ln>
        </p:spPr>
        <p:txBody>
          <a:bodyPr lIns="91425" tIns="91425" rIns="91425" bIns="91425" anchor="t" anchorCtr="0"/>
          <a:lstStyle>
            <a:lvl1pPr rtl="0">
              <a:defRPr>
                <a:solidFill>
                  <a:srgbClr val="FFFFFF"/>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7" name="Shape 17"/>
          <p:cNvSpPr txBox="1">
            <a:spLocks noGrp="1"/>
          </p:cNvSpPr>
          <p:nvPr>
            <p:ph type="body" idx="3"/>
          </p:nvPr>
        </p:nvSpPr>
        <p:spPr>
          <a:xfrm>
            <a:off x="609935" y="5490232"/>
            <a:ext cx="7120277" cy="914400"/>
          </a:xfrm>
          <a:prstGeom prst="rect">
            <a:avLst/>
          </a:prstGeom>
          <a:noFill/>
          <a:ln>
            <a:noFill/>
          </a:ln>
        </p:spPr>
        <p:txBody>
          <a:bodyPr lIns="91425" tIns="91425" rIns="91425" bIns="91425" anchor="t" anchorCtr="0"/>
          <a:lstStyle>
            <a:lvl1pPr rtl="0">
              <a:defRPr>
                <a:solidFill>
                  <a:srgbClr val="FFFFFF"/>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18" name="Shape 18"/>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F84AD2C-388D-4643-A77B-1A8D73139CBF}" type="datetimeFigureOut">
              <a:rPr lang="en-US" smtClean="0"/>
              <a:t>5/14/14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898F-1BAD-E745-9153-16F365FF286A}" type="slidenum">
              <a:rPr lang="en-US" smtClean="0"/>
              <a:t>‹#›</a:t>
            </a:fld>
            <a:endParaRPr lang="en-US"/>
          </a:p>
        </p:txBody>
      </p:sp>
    </p:spTree>
    <p:extLst>
      <p:ext uri="{BB962C8B-B14F-4D97-AF65-F5344CB8AC3E}">
        <p14:creationId xmlns:p14="http://schemas.microsoft.com/office/powerpoint/2010/main" val="175857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Divider page">
    <p:spTree>
      <p:nvGrpSpPr>
        <p:cNvPr id="1" name="Shape 19"/>
        <p:cNvGrpSpPr/>
        <p:nvPr/>
      </p:nvGrpSpPr>
      <p:grpSpPr>
        <a:xfrm>
          <a:off x="0" y="0"/>
          <a:ext cx="0" cy="0"/>
          <a:chOff x="0" y="0"/>
          <a:chExt cx="0" cy="0"/>
        </a:xfrm>
      </p:grpSpPr>
      <p:sp>
        <p:nvSpPr>
          <p:cNvPr id="20" name="Shape 20"/>
          <p:cNvSpPr/>
          <p:nvPr/>
        </p:nvSpPr>
        <p:spPr>
          <a:xfrm>
            <a:off x="228600" y="228600"/>
            <a:ext cx="8686800" cy="6400799"/>
          </a:xfrm>
          <a:prstGeom prst="rect">
            <a:avLst/>
          </a:prstGeom>
          <a:solidFill>
            <a:srgbClr val="CAD1DA"/>
          </a:solidFill>
          <a:ln>
            <a:noFill/>
          </a:ln>
        </p:spPr>
        <p:txBody>
          <a:bodyPr lIns="91425" tIns="45700" rIns="91425" bIns="45700" anchor="b" anchorCtr="0">
            <a:noAutofit/>
          </a:bodyPr>
          <a:lstStyle/>
          <a:p>
            <a:endParaRPr/>
          </a:p>
        </p:txBody>
      </p:sp>
      <p:sp>
        <p:nvSpPr>
          <p:cNvPr id="21" name="Shape 21"/>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lt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A&amp;D Slide master">
    <p:spTree>
      <p:nvGrpSpPr>
        <p:cNvPr id="1" name="Shape 22"/>
        <p:cNvGrpSpPr/>
        <p:nvPr/>
      </p:nvGrpSpPr>
      <p:grpSpPr>
        <a:xfrm>
          <a:off x="0" y="0"/>
          <a:ext cx="0" cy="0"/>
          <a:chOff x="0" y="0"/>
          <a:chExt cx="0" cy="0"/>
        </a:xfrm>
      </p:grpSpPr>
      <p:sp>
        <p:nvSpPr>
          <p:cNvPr id="23" name="Shape 23"/>
          <p:cNvSpPr/>
          <p:nvPr/>
        </p:nvSpPr>
        <p:spPr>
          <a:xfrm>
            <a:off x="228600" y="149226"/>
            <a:ext cx="8686800" cy="804862"/>
          </a:xfrm>
          <a:prstGeom prst="rect">
            <a:avLst/>
          </a:prstGeom>
          <a:solidFill>
            <a:srgbClr val="9D212C"/>
          </a:solidFill>
          <a:ln>
            <a:noFill/>
          </a:ln>
        </p:spPr>
        <p:txBody>
          <a:bodyPr lIns="91425" tIns="45700" rIns="91425" bIns="45700" anchor="ctr" anchorCtr="0">
            <a:noAutofit/>
          </a:bodyPr>
          <a:lstStyle/>
          <a:p>
            <a:endParaRPr/>
          </a:p>
        </p:txBody>
      </p:sp>
      <p:sp>
        <p:nvSpPr>
          <p:cNvPr id="24" name="Shape 24"/>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b="1">
                <a:solidFill>
                  <a:schemeClr val="lt1"/>
                </a:solidFill>
              </a:defRPr>
            </a:lvl6pPr>
            <a:lvl7pPr marL="914400" algn="l" rtl="0">
              <a:spcBef>
                <a:spcPts val="0"/>
              </a:spcBef>
              <a:spcAft>
                <a:spcPts val="0"/>
              </a:spcAft>
              <a:defRPr b="1">
                <a:solidFill>
                  <a:schemeClr val="lt1"/>
                </a:solidFill>
              </a:defRPr>
            </a:lvl7pPr>
            <a:lvl8pPr marL="1371600" algn="l" rtl="0">
              <a:spcBef>
                <a:spcPts val="0"/>
              </a:spcBef>
              <a:spcAft>
                <a:spcPts val="0"/>
              </a:spcAft>
              <a:defRPr b="1">
                <a:solidFill>
                  <a:schemeClr val="lt1"/>
                </a:solidFill>
              </a:defRPr>
            </a:lvl8pPr>
            <a:lvl9pPr marL="1828800" algn="l" rtl="0">
              <a:spcBef>
                <a:spcPts val="0"/>
              </a:spcBef>
              <a:spcAft>
                <a:spcPts val="0"/>
              </a:spcAft>
              <a:defRPr b="1">
                <a:solidFill>
                  <a:schemeClr val="lt1"/>
                </a:solidFill>
              </a:defRPr>
            </a:lvl9pPr>
          </a:lstStyle>
          <a:p>
            <a:endParaRPr/>
          </a:p>
        </p:txBody>
      </p:sp>
      <p:sp>
        <p:nvSpPr>
          <p:cNvPr id="25" name="Shape 25"/>
          <p:cNvSpPr txBox="1">
            <a:spLocks noGrp="1"/>
          </p:cNvSpPr>
          <p:nvPr>
            <p:ph type="body" idx="1"/>
          </p:nvPr>
        </p:nvSpPr>
        <p:spPr>
          <a:xfrm>
            <a:off x="476156" y="1131062"/>
            <a:ext cx="8229600" cy="50546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marL="1374775" indent="-180975" rtl="0">
              <a:defRPr/>
            </a:lvl5pPr>
            <a:lvl6pPr rtl="0">
              <a:defRPr/>
            </a:lvl6pPr>
            <a:lvl7pPr rtl="0">
              <a:defRPr/>
            </a:lvl7pPr>
            <a:lvl8pPr rtl="0">
              <a:defRPr/>
            </a:lvl8pPr>
            <a:lvl9pPr rtl="0">
              <a:defRPr/>
            </a:lvl9pPr>
          </a:lstStyle>
          <a:p>
            <a:endParaRPr/>
          </a:p>
        </p:txBody>
      </p:sp>
      <p:sp>
        <p:nvSpPr>
          <p:cNvPr id="26" name="Shape 26"/>
          <p:cNvSpPr txBox="1">
            <a:spLocks noGrp="1"/>
          </p:cNvSpPr>
          <p:nvPr>
            <p:ph type="ftr" idx="11"/>
          </p:nvPr>
        </p:nvSpPr>
        <p:spPr>
          <a:xfrm>
            <a:off x="490537" y="6429376"/>
            <a:ext cx="5562600" cy="365125"/>
          </a:xfrm>
          <a:prstGeom prst="rect">
            <a:avLst/>
          </a:prstGeom>
          <a:noFill/>
          <a:ln>
            <a:noFill/>
          </a:ln>
        </p:spPr>
        <p:txBody>
          <a:bodyPr lIns="91425" tIns="91425" rIns="91425" bIns="91425" anchor="t" anchorCtr="0"/>
          <a:lstStyle>
            <a:lvl1pPr marL="0" marR="0" indent="0" algn="l" rtl="0">
              <a:defRPr sz="800" b="0" i="0" u="none" strike="noStrike" cap="none" baseline="0">
                <a:solidFill>
                  <a:srgbClr val="9E212A"/>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rgbClr val="BD8C8D"/>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Large image or chart">
    <p:spTree>
      <p:nvGrpSpPr>
        <p:cNvPr id="1" name="Shape 28"/>
        <p:cNvGrpSpPr/>
        <p:nvPr/>
      </p:nvGrpSpPr>
      <p:grpSpPr>
        <a:xfrm>
          <a:off x="0" y="0"/>
          <a:ext cx="0" cy="0"/>
          <a:chOff x="0" y="0"/>
          <a:chExt cx="0" cy="0"/>
        </a:xfrm>
      </p:grpSpPr>
      <p:sp>
        <p:nvSpPr>
          <p:cNvPr id="29" name="Shape 29"/>
          <p:cNvSpPr>
            <a:spLocks noGrp="1"/>
          </p:cNvSpPr>
          <p:nvPr>
            <p:ph type="pic" idx="2"/>
          </p:nvPr>
        </p:nvSpPr>
        <p:spPr>
          <a:xfrm>
            <a:off x="1964266" y="1194330"/>
            <a:ext cx="5714999" cy="4309003"/>
          </a:xfrm>
          <a:prstGeom prst="rect">
            <a:avLst/>
          </a:prstGeom>
          <a:noFill/>
          <a:ln>
            <a:noFill/>
          </a:ln>
        </p:spPr>
        <p:txBody>
          <a:bodyPr lIns="91425" tIns="91425" rIns="91425" bIns="91425" anchor="t" anchorCtr="0"/>
          <a:lstStyle>
            <a:lvl1pPr marL="0" marR="0" indent="0" algn="l"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0" name="Shape 30"/>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b="1">
                <a:solidFill>
                  <a:schemeClr val="lt1"/>
                </a:solidFill>
              </a:defRPr>
            </a:lvl6pPr>
            <a:lvl7pPr marL="914400" algn="l" rtl="0">
              <a:spcBef>
                <a:spcPts val="0"/>
              </a:spcBef>
              <a:spcAft>
                <a:spcPts val="0"/>
              </a:spcAft>
              <a:defRPr b="1">
                <a:solidFill>
                  <a:schemeClr val="lt1"/>
                </a:solidFill>
              </a:defRPr>
            </a:lvl7pPr>
            <a:lvl8pPr marL="1371600" algn="l" rtl="0">
              <a:spcBef>
                <a:spcPts val="0"/>
              </a:spcBef>
              <a:spcAft>
                <a:spcPts val="0"/>
              </a:spcAft>
              <a:defRPr b="1">
                <a:solidFill>
                  <a:schemeClr val="lt1"/>
                </a:solidFill>
              </a:defRPr>
            </a:lvl8pPr>
            <a:lvl9pPr marL="1828800" algn="l" rtl="0">
              <a:spcBef>
                <a:spcPts val="0"/>
              </a:spcBef>
              <a:spcAft>
                <a:spcPts val="0"/>
              </a:spcAft>
              <a:defRPr b="1">
                <a:solidFill>
                  <a:schemeClr val="lt1"/>
                </a:solidFill>
              </a:defRPr>
            </a:lvl9pPr>
          </a:lstStyle>
          <a:p>
            <a:endParaRPr/>
          </a:p>
        </p:txBody>
      </p:sp>
      <p:sp>
        <p:nvSpPr>
          <p:cNvPr id="31" name="Shape 31"/>
          <p:cNvSpPr txBox="1">
            <a:spLocks noGrp="1"/>
          </p:cNvSpPr>
          <p:nvPr>
            <p:ph type="ftr" idx="11"/>
          </p:nvPr>
        </p:nvSpPr>
        <p:spPr>
          <a:xfrm>
            <a:off x="490537" y="6335714"/>
            <a:ext cx="5562600" cy="365125"/>
          </a:xfrm>
          <a:prstGeom prst="rect">
            <a:avLst/>
          </a:prstGeom>
          <a:noFill/>
          <a:ln>
            <a:noFill/>
          </a:ln>
        </p:spPr>
        <p:txBody>
          <a:bodyPr lIns="91425" tIns="91425" rIns="91425" bIns="91425" anchor="t" anchorCtr="0"/>
          <a:lstStyle>
            <a:lvl1pPr marL="0" marR="0" indent="0" algn="l" rtl="0">
              <a:defRPr sz="800" b="0" i="0" u="none" strike="noStrike" cap="none" baseline="0">
                <a:solidFill>
                  <a:srgbClr val="9E212A"/>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rgbClr val="000000"/>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 Content Blocks">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491068" y="1600200"/>
            <a:ext cx="4038599" cy="4525963"/>
          </a:xfrm>
          <a:prstGeom prst="rect">
            <a:avLst/>
          </a:prstGeom>
          <a:noFill/>
          <a:ln>
            <a:noFill/>
          </a:ln>
        </p:spPr>
        <p:txBody>
          <a:bodyPr lIns="91425" tIns="91425" rIns="91425" bIns="91425" anchor="t" anchorCtr="0"/>
          <a:lstStyle>
            <a:lvl1pPr rtl="0">
              <a:defRPr sz="1800"/>
            </a:lvl1pPr>
            <a:lvl2pPr rtl="0">
              <a:defRPr sz="1600"/>
            </a:lvl2pPr>
            <a:lvl3pPr rtl="0">
              <a:defRPr sz="16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5" name="Shape 35"/>
          <p:cNvSpPr txBox="1">
            <a:spLocks noGrp="1"/>
          </p:cNvSpPr>
          <p:nvPr>
            <p:ph type="body" idx="2"/>
          </p:nvPr>
        </p:nvSpPr>
        <p:spPr>
          <a:xfrm>
            <a:off x="4682067" y="1600200"/>
            <a:ext cx="4038599" cy="4525963"/>
          </a:xfrm>
          <a:prstGeom prst="rect">
            <a:avLst/>
          </a:prstGeom>
          <a:noFill/>
          <a:ln>
            <a:noFill/>
          </a:ln>
        </p:spPr>
        <p:txBody>
          <a:bodyPr lIns="91425" tIns="91425" rIns="91425" bIns="91425" anchor="t" anchorCtr="0"/>
          <a:lstStyle>
            <a:lvl1pPr rtl="0">
              <a:defRPr sz="1800"/>
            </a:lvl1pPr>
            <a:lvl2pPr rtl="0">
              <a:defRPr sz="1600"/>
            </a:lvl2pPr>
            <a:lvl3pPr rtl="0">
              <a:defRPr sz="16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36" name="Shape 36"/>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b="1">
                <a:solidFill>
                  <a:schemeClr val="lt1"/>
                </a:solidFill>
              </a:defRPr>
            </a:lvl6pPr>
            <a:lvl7pPr marL="914400" algn="l" rtl="0">
              <a:spcBef>
                <a:spcPts val="0"/>
              </a:spcBef>
              <a:spcAft>
                <a:spcPts val="0"/>
              </a:spcAft>
              <a:defRPr b="1">
                <a:solidFill>
                  <a:schemeClr val="lt1"/>
                </a:solidFill>
              </a:defRPr>
            </a:lvl7pPr>
            <a:lvl8pPr marL="1371600" algn="l" rtl="0">
              <a:spcBef>
                <a:spcPts val="0"/>
              </a:spcBef>
              <a:spcAft>
                <a:spcPts val="0"/>
              </a:spcAft>
              <a:defRPr b="1">
                <a:solidFill>
                  <a:schemeClr val="lt1"/>
                </a:solidFill>
              </a:defRPr>
            </a:lvl8pPr>
            <a:lvl9pPr marL="1828800" algn="l" rtl="0">
              <a:spcBef>
                <a:spcPts val="0"/>
              </a:spcBef>
              <a:spcAft>
                <a:spcPts val="0"/>
              </a:spcAft>
              <a:defRPr b="1">
                <a:solidFill>
                  <a:schemeClr val="lt1"/>
                </a:solidFill>
              </a:defRPr>
            </a:lvl9pPr>
          </a:lstStyle>
          <a:p>
            <a:endParaRPr/>
          </a:p>
        </p:txBody>
      </p:sp>
      <p:sp>
        <p:nvSpPr>
          <p:cNvPr id="37" name="Shape 37"/>
          <p:cNvSpPr txBox="1">
            <a:spLocks noGrp="1"/>
          </p:cNvSpPr>
          <p:nvPr>
            <p:ph type="ftr" idx="11"/>
          </p:nvPr>
        </p:nvSpPr>
        <p:spPr>
          <a:xfrm>
            <a:off x="490537" y="6429376"/>
            <a:ext cx="5562600" cy="365125"/>
          </a:xfrm>
          <a:prstGeom prst="rect">
            <a:avLst/>
          </a:prstGeom>
          <a:noFill/>
          <a:ln>
            <a:noFill/>
          </a:ln>
        </p:spPr>
        <p:txBody>
          <a:bodyPr lIns="91425" tIns="91425" rIns="91425" bIns="91425" anchor="t" anchorCtr="0"/>
          <a:lstStyle>
            <a:lvl1pPr marL="0" marR="0" indent="0" algn="l" rtl="0">
              <a:defRPr sz="800" b="0" i="0" u="none" strike="noStrike" cap="none" baseline="0">
                <a:solidFill>
                  <a:srgbClr val="9E212A"/>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rgbClr val="BD8C8D"/>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Divider page">
    <p:spTree>
      <p:nvGrpSpPr>
        <p:cNvPr id="1" name="Shape 39"/>
        <p:cNvGrpSpPr/>
        <p:nvPr/>
      </p:nvGrpSpPr>
      <p:grpSpPr>
        <a:xfrm>
          <a:off x="0" y="0"/>
          <a:ext cx="0" cy="0"/>
          <a:chOff x="0" y="0"/>
          <a:chExt cx="0" cy="0"/>
        </a:xfrm>
      </p:grpSpPr>
      <p:sp>
        <p:nvSpPr>
          <p:cNvPr id="40" name="Shape 40"/>
          <p:cNvSpPr/>
          <p:nvPr/>
        </p:nvSpPr>
        <p:spPr>
          <a:xfrm>
            <a:off x="228600" y="228600"/>
            <a:ext cx="8686800" cy="6400799"/>
          </a:xfrm>
          <a:prstGeom prst="rect">
            <a:avLst/>
          </a:prstGeom>
          <a:solidFill>
            <a:srgbClr val="9E212A"/>
          </a:solidFill>
          <a:ln>
            <a:noFill/>
          </a:ln>
        </p:spPr>
        <p:txBody>
          <a:bodyPr lIns="91425" tIns="45700" rIns="91425" bIns="45700" anchor="b" anchorCtr="0">
            <a:noAutofit/>
          </a:bodyPr>
          <a:lstStyle/>
          <a:p>
            <a:endParaRPr/>
          </a:p>
        </p:txBody>
      </p:sp>
      <p:sp>
        <p:nvSpPr>
          <p:cNvPr id="41" name="Shape 41"/>
          <p:cNvSpPr txBox="1">
            <a:spLocks noGrp="1"/>
          </p:cNvSpPr>
          <p:nvPr>
            <p:ph type="body" idx="1"/>
          </p:nvPr>
        </p:nvSpPr>
        <p:spPr>
          <a:xfrm>
            <a:off x="571502" y="1132948"/>
            <a:ext cx="7802563" cy="1462086"/>
          </a:xfrm>
          <a:prstGeom prst="rect">
            <a:avLst/>
          </a:prstGeom>
          <a:noFill/>
          <a:ln>
            <a:noFill/>
          </a:ln>
        </p:spPr>
        <p:txBody>
          <a:bodyPr lIns="91425" tIns="91425" rIns="91425" bIns="91425" anchor="t" anchorCtr="0"/>
          <a:lstStyle>
            <a:lvl1pPr marL="0" indent="0" rtl="0">
              <a:defRPr sz="5200" b="0" baseline="0">
                <a:solidFill>
                  <a:schemeClr val="lt1"/>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b="1">
                <a:solidFill>
                  <a:schemeClr val="lt1"/>
                </a:solidFill>
              </a:defRPr>
            </a:lvl6pPr>
            <a:lvl7pPr marL="914400" algn="l" rtl="0">
              <a:spcBef>
                <a:spcPts val="0"/>
              </a:spcBef>
              <a:spcAft>
                <a:spcPts val="0"/>
              </a:spcAft>
              <a:defRPr b="1">
                <a:solidFill>
                  <a:schemeClr val="lt1"/>
                </a:solidFill>
              </a:defRPr>
            </a:lvl7pPr>
            <a:lvl8pPr marL="1371600" algn="l" rtl="0">
              <a:spcBef>
                <a:spcPts val="0"/>
              </a:spcBef>
              <a:spcAft>
                <a:spcPts val="0"/>
              </a:spcAft>
              <a:defRPr b="1">
                <a:solidFill>
                  <a:schemeClr val="lt1"/>
                </a:solidFill>
              </a:defRPr>
            </a:lvl8pPr>
            <a:lvl9pPr marL="1828800" algn="l" rtl="0">
              <a:spcBef>
                <a:spcPts val="0"/>
              </a:spcBef>
              <a:spcAft>
                <a:spcPts val="0"/>
              </a:spcAft>
              <a:defRPr b="1">
                <a:solidFill>
                  <a:schemeClr val="lt1"/>
                </a:solidFill>
              </a:defRPr>
            </a:lvl9pPr>
          </a:lstStyle>
          <a:p>
            <a:endParaRPr/>
          </a:p>
        </p:txBody>
      </p:sp>
      <p:sp>
        <p:nvSpPr>
          <p:cNvPr id="44" name="Shape 44"/>
          <p:cNvSpPr txBox="1">
            <a:spLocks noGrp="1"/>
          </p:cNvSpPr>
          <p:nvPr>
            <p:ph type="body" idx="1"/>
          </p:nvPr>
        </p:nvSpPr>
        <p:spPr>
          <a:xfrm>
            <a:off x="485775" y="1155701"/>
            <a:ext cx="8229600" cy="4970463"/>
          </a:xfrm>
          <a:prstGeom prst="rect">
            <a:avLst/>
          </a:prstGeom>
          <a:noFill/>
          <a:ln>
            <a:noFill/>
          </a:ln>
        </p:spPr>
        <p:txBody>
          <a:bodyPr lIns="91425" tIns="91425" rIns="91425" bIns="91425" anchor="t" anchorCtr="0"/>
          <a:lstStyle>
            <a:lvl1pPr marL="342900" indent="-342900" algn="l" rtl="0">
              <a:spcBef>
                <a:spcPts val="360"/>
              </a:spcBef>
              <a:spcAft>
                <a:spcPts val="0"/>
              </a:spcAft>
              <a:defRPr>
                <a:solidFill>
                  <a:schemeClr val="dk2"/>
                </a:solidFill>
                <a:latin typeface="Arial"/>
                <a:ea typeface="Arial"/>
                <a:cs typeface="Arial"/>
                <a:sym typeface="Arial"/>
              </a:defRPr>
            </a:lvl1pPr>
            <a:lvl2pPr marL="455613" indent="-157162" algn="l" rtl="0">
              <a:spcBef>
                <a:spcPts val="400"/>
              </a:spcBef>
              <a:spcAft>
                <a:spcPts val="0"/>
              </a:spcAft>
              <a:buClr>
                <a:schemeClr val="dk2"/>
              </a:buClr>
              <a:buFont typeface="Arial"/>
              <a:buChar char="•"/>
              <a:defRPr>
                <a:solidFill>
                  <a:schemeClr val="dk2"/>
                </a:solidFill>
                <a:latin typeface="Arial"/>
                <a:ea typeface="Arial"/>
                <a:cs typeface="Arial"/>
                <a:sym typeface="Arial"/>
              </a:defRPr>
            </a:lvl2pPr>
            <a:lvl3pPr marL="798513" indent="-169862" algn="l" rtl="0">
              <a:spcBef>
                <a:spcPts val="400"/>
              </a:spcBef>
              <a:spcAft>
                <a:spcPts val="0"/>
              </a:spcAft>
              <a:buClr>
                <a:schemeClr val="dk2"/>
              </a:buClr>
              <a:buFont typeface="Arial"/>
              <a:buChar char="•"/>
              <a:defRPr>
                <a:solidFill>
                  <a:schemeClr val="dk2"/>
                </a:solidFill>
                <a:latin typeface="Arial"/>
                <a:ea typeface="Arial"/>
                <a:cs typeface="Arial"/>
                <a:sym typeface="Arial"/>
              </a:defRPr>
            </a:lvl3pPr>
            <a:lvl4pPr marL="1254125" indent="-238125" algn="l" rtl="0">
              <a:spcBef>
                <a:spcPts val="320"/>
              </a:spcBef>
              <a:spcAft>
                <a:spcPts val="0"/>
              </a:spcAft>
              <a:defRPr sz="1600">
                <a:solidFill>
                  <a:schemeClr val="dk2"/>
                </a:solidFill>
                <a:latin typeface="Arial"/>
                <a:ea typeface="Arial"/>
                <a:cs typeface="Arial"/>
                <a:sym typeface="Arial"/>
              </a:defRPr>
            </a:lvl4pPr>
            <a:lvl5pPr marL="2057400" indent="-168275" algn="l" rtl="0">
              <a:spcBef>
                <a:spcPts val="320"/>
              </a:spcBef>
              <a:spcAft>
                <a:spcPts val="0"/>
              </a:spcAft>
              <a:buClr>
                <a:schemeClr val="dk2"/>
              </a:buClr>
              <a:buFont typeface="Arial"/>
              <a:buChar char="•"/>
              <a:defRPr sz="1600">
                <a:solidFill>
                  <a:schemeClr val="dk2"/>
                </a:solidFill>
                <a:latin typeface="Arial"/>
                <a:ea typeface="Arial"/>
                <a:cs typeface="Arial"/>
                <a:sym typeface="Arial"/>
              </a:defRPr>
            </a:lvl5pPr>
            <a:lvl6pPr marL="2514600" indent="-152400" algn="l" rtl="0">
              <a:spcBef>
                <a:spcPts val="400"/>
              </a:spcBef>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buClr>
                <a:schemeClr val="dk1"/>
              </a:buClr>
              <a:buFont typeface="Arial"/>
              <a:buChar char="•"/>
              <a:defRPr sz="2000">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dk2"/>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
        <p:cNvGrpSpPr/>
        <p:nvPr/>
      </p:nvGrpSpPr>
      <p:grpSpPr>
        <a:xfrm>
          <a:off x="0" y="0"/>
          <a:ext cx="0" cy="0"/>
          <a:chOff x="0" y="0"/>
          <a:chExt cx="0" cy="0"/>
        </a:xfrm>
      </p:grpSpPr>
      <p:sp>
        <p:nvSpPr>
          <p:cNvPr id="47" name="Shape 47"/>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dk2"/>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algn="l" rtl="0">
              <a:spcBef>
                <a:spcPts val="0"/>
              </a:spcBef>
              <a:spcAft>
                <a:spcPts val="0"/>
              </a:spcAft>
              <a:defRPr sz="2400">
                <a:solidFill>
                  <a:schemeClr val="lt1"/>
                </a:solidFill>
                <a:latin typeface="Arial"/>
                <a:ea typeface="Arial"/>
                <a:cs typeface="Arial"/>
                <a:sym typeface="Arial"/>
              </a:defRPr>
            </a:lvl1pPr>
            <a:lvl2pPr algn="l" rtl="0">
              <a:spcBef>
                <a:spcPts val="0"/>
              </a:spcBef>
              <a:spcAft>
                <a:spcPts val="0"/>
              </a:spcAft>
              <a:defRPr sz="2400">
                <a:solidFill>
                  <a:schemeClr val="lt1"/>
                </a:solidFill>
                <a:latin typeface="Arial"/>
                <a:ea typeface="Arial"/>
                <a:cs typeface="Arial"/>
                <a:sym typeface="Arial"/>
              </a:defRPr>
            </a:lvl2pPr>
            <a:lvl3pPr algn="l" rtl="0">
              <a:spcBef>
                <a:spcPts val="0"/>
              </a:spcBef>
              <a:spcAft>
                <a:spcPts val="0"/>
              </a:spcAft>
              <a:defRPr sz="2400">
                <a:solidFill>
                  <a:schemeClr val="lt1"/>
                </a:solidFill>
                <a:latin typeface="Arial"/>
                <a:ea typeface="Arial"/>
                <a:cs typeface="Arial"/>
                <a:sym typeface="Arial"/>
              </a:defRPr>
            </a:lvl3pPr>
            <a:lvl4pPr algn="l" rtl="0">
              <a:spcBef>
                <a:spcPts val="0"/>
              </a:spcBef>
              <a:spcAft>
                <a:spcPts val="0"/>
              </a:spcAft>
              <a:defRPr sz="2400">
                <a:solidFill>
                  <a:schemeClr val="lt1"/>
                </a:solidFill>
                <a:latin typeface="Arial"/>
                <a:ea typeface="Arial"/>
                <a:cs typeface="Arial"/>
                <a:sym typeface="Arial"/>
              </a:defRPr>
            </a:lvl4pPr>
            <a:lvl5pPr algn="l" rtl="0">
              <a:spcBef>
                <a:spcPts val="0"/>
              </a:spcBef>
              <a:spcAft>
                <a:spcPts val="0"/>
              </a:spcAft>
              <a:defRPr sz="2400">
                <a:solidFill>
                  <a:schemeClr val="lt1"/>
                </a:solidFill>
                <a:latin typeface="Arial"/>
                <a:ea typeface="Arial"/>
                <a:cs typeface="Arial"/>
                <a:sym typeface="Arial"/>
              </a:defRPr>
            </a:lvl5pPr>
            <a:lvl6pPr marL="457200" algn="l" rtl="0">
              <a:spcBef>
                <a:spcPts val="0"/>
              </a:spcBef>
              <a:spcAft>
                <a:spcPts val="0"/>
              </a:spcAft>
              <a:defRPr b="1">
                <a:solidFill>
                  <a:schemeClr val="lt1"/>
                </a:solidFill>
              </a:defRPr>
            </a:lvl6pPr>
            <a:lvl7pPr marL="914400" algn="l" rtl="0">
              <a:spcBef>
                <a:spcPts val="0"/>
              </a:spcBef>
              <a:spcAft>
                <a:spcPts val="0"/>
              </a:spcAft>
              <a:defRPr b="1">
                <a:solidFill>
                  <a:schemeClr val="lt1"/>
                </a:solidFill>
              </a:defRPr>
            </a:lvl7pPr>
            <a:lvl8pPr marL="1371600" algn="l" rtl="0">
              <a:spcBef>
                <a:spcPts val="0"/>
              </a:spcBef>
              <a:spcAft>
                <a:spcPts val="0"/>
              </a:spcAft>
              <a:defRPr b="1">
                <a:solidFill>
                  <a:schemeClr val="lt1"/>
                </a:solidFill>
              </a:defRPr>
            </a:lvl8pPr>
            <a:lvl9pPr marL="1828800" algn="l" rtl="0">
              <a:spcBef>
                <a:spcPts val="0"/>
              </a:spcBef>
              <a:spcAft>
                <a:spcPts val="0"/>
              </a:spcAft>
              <a:defRPr b="1">
                <a:solidFill>
                  <a:schemeClr val="lt1"/>
                </a:solidFill>
              </a:defRPr>
            </a:lvl9pPr>
          </a:lstStyle>
          <a:p>
            <a:endParaRPr/>
          </a:p>
        </p:txBody>
      </p:sp>
      <p:sp>
        <p:nvSpPr>
          <p:cNvPr id="50" name="Shape 50"/>
          <p:cNvSpPr txBox="1">
            <a:spLocks noGrp="1"/>
          </p:cNvSpPr>
          <p:nvPr>
            <p:ph type="body" idx="1"/>
          </p:nvPr>
        </p:nvSpPr>
        <p:spPr>
          <a:xfrm>
            <a:off x="457200" y="1219200"/>
            <a:ext cx="19811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1" name="Shape 51"/>
          <p:cNvSpPr txBox="1">
            <a:spLocks noGrp="1"/>
          </p:cNvSpPr>
          <p:nvPr>
            <p:ph type="body" idx="2"/>
          </p:nvPr>
        </p:nvSpPr>
        <p:spPr>
          <a:xfrm>
            <a:off x="2590800" y="1219200"/>
            <a:ext cx="1981199" cy="4525963"/>
          </a:xfrm>
          <a:prstGeom prst="rect">
            <a:avLst/>
          </a:prstGeom>
          <a:noFill/>
          <a:ln>
            <a:noFill/>
          </a:ln>
        </p:spPr>
        <p:txBody>
          <a:bodyPr lIns="91425" tIns="91425" rIns="91425" b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52" name="Shape 52"/>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dk2"/>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body" idx="1"/>
          </p:nvPr>
        </p:nvSpPr>
        <p:spPr>
          <a:xfrm>
            <a:off x="485775" y="1155701"/>
            <a:ext cx="8229600" cy="4970463"/>
          </a:xfrm>
          <a:prstGeom prst="rect">
            <a:avLst/>
          </a:prstGeom>
          <a:noFill/>
          <a:ln>
            <a:noFill/>
          </a:ln>
        </p:spPr>
        <p:txBody>
          <a:bodyPr lIns="91425" tIns="91425" rIns="91425" bIns="91425" anchor="t" anchorCtr="0"/>
          <a:lstStyle>
            <a:lvl1pPr marL="342900" marR="0" indent="-342900" algn="l" rtl="0">
              <a:spcBef>
                <a:spcPts val="360"/>
              </a:spcBef>
              <a:spcAft>
                <a:spcPts val="0"/>
              </a:spcAft>
              <a:defRPr sz="1800" b="0" i="0" u="none" strike="noStrike" cap="none" baseline="0">
                <a:solidFill>
                  <a:schemeClr val="dk2"/>
                </a:solidFill>
                <a:latin typeface="Arial"/>
                <a:ea typeface="Arial"/>
                <a:cs typeface="Arial"/>
                <a:sym typeface="Arial"/>
              </a:defRPr>
            </a:lvl1pPr>
            <a:lvl2pPr marL="455613" marR="0" indent="-157162" algn="l" rtl="0">
              <a:spcBef>
                <a:spcPts val="40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2pPr>
            <a:lvl3pPr marL="798513" marR="0" indent="-169862" algn="l" rtl="0">
              <a:spcBef>
                <a:spcPts val="400"/>
              </a:spcBef>
              <a:spcAft>
                <a:spcPts val="0"/>
              </a:spcAft>
              <a:buClr>
                <a:schemeClr val="dk2"/>
              </a:buClr>
              <a:buFont typeface="Arial"/>
              <a:buChar char="•"/>
              <a:defRPr sz="1800" b="0" i="0" u="none" strike="noStrike" cap="none" baseline="0">
                <a:solidFill>
                  <a:schemeClr val="dk2"/>
                </a:solidFill>
                <a:latin typeface="Arial"/>
                <a:ea typeface="Arial"/>
                <a:cs typeface="Arial"/>
                <a:sym typeface="Arial"/>
              </a:defRPr>
            </a:lvl3pPr>
            <a:lvl4pPr marL="1254125" marR="0" indent="-238125" algn="l" rtl="0">
              <a:spcBef>
                <a:spcPts val="320"/>
              </a:spcBef>
              <a:spcAft>
                <a:spcPts val="0"/>
              </a:spcAft>
              <a:defRPr sz="1600" b="0" i="0" u="none" strike="noStrike" cap="none" baseline="0">
                <a:solidFill>
                  <a:schemeClr val="dk2"/>
                </a:solidFill>
                <a:latin typeface="Arial"/>
                <a:ea typeface="Arial"/>
                <a:cs typeface="Arial"/>
                <a:sym typeface="Arial"/>
              </a:defRPr>
            </a:lvl4pPr>
            <a:lvl5pPr marL="2057400" marR="0" indent="-168275" algn="l" rtl="0">
              <a:spcBef>
                <a:spcPts val="320"/>
              </a:spcBef>
              <a:spcAft>
                <a:spcPts val="0"/>
              </a:spcAft>
              <a:buClr>
                <a:schemeClr val="dk2"/>
              </a:buClr>
              <a:buFont typeface="Arial"/>
              <a:buChar char="•"/>
              <a:defRPr sz="1600" b="0" i="0" u="none" strike="noStrike" cap="none" baseline="0">
                <a:solidFill>
                  <a:schemeClr val="dk2"/>
                </a:solidFill>
                <a:latin typeface="Arial"/>
                <a:ea typeface="Arial"/>
                <a:cs typeface="Arial"/>
                <a:sym typeface="Arial"/>
              </a:defRPr>
            </a:lvl5pPr>
            <a:lvl6pPr marL="25146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6pPr>
            <a:lvl7pPr marL="29718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7pPr>
            <a:lvl8pPr marL="34290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8pPr>
            <a:lvl9pPr marL="3886200" marR="0" indent="-152400" algn="l" rtl="0">
              <a:spcBef>
                <a:spcPts val="400"/>
              </a:spcBef>
              <a:buClr>
                <a:schemeClr val="dk1"/>
              </a:buClr>
              <a:buFont typeface="Arial"/>
              <a:buChar char="•"/>
              <a:defRPr sz="2000" b="0" i="0" u="none" strike="noStrike" cap="none" baseline="0">
                <a:solidFill>
                  <a:schemeClr val="dk1"/>
                </a:solidFill>
                <a:latin typeface="Arial"/>
                <a:ea typeface="Arial"/>
                <a:cs typeface="Arial"/>
                <a:sym typeface="Arial"/>
              </a:defRPr>
            </a:lvl9pPr>
          </a:lstStyle>
          <a:p>
            <a:endParaRPr/>
          </a:p>
        </p:txBody>
      </p:sp>
      <p:sp>
        <p:nvSpPr>
          <p:cNvPr id="10" name="Shape 10"/>
          <p:cNvSpPr txBox="1">
            <a:spLocks noGrp="1"/>
          </p:cNvSpPr>
          <p:nvPr>
            <p:ph type="ftr" idx="11"/>
          </p:nvPr>
        </p:nvSpPr>
        <p:spPr>
          <a:xfrm>
            <a:off x="476250" y="6327776"/>
            <a:ext cx="5562600" cy="365125"/>
          </a:xfrm>
          <a:prstGeom prst="rect">
            <a:avLst/>
          </a:prstGeom>
          <a:noFill/>
          <a:ln>
            <a:noFill/>
          </a:ln>
        </p:spPr>
        <p:txBody>
          <a:bodyPr lIns="91425" tIns="91425" rIns="91425" bIns="91425" anchor="t" anchorCtr="0"/>
          <a:lstStyle>
            <a:lvl1pPr marL="0" marR="0" indent="0" algn="l" rtl="0">
              <a:defRPr sz="800" b="0" i="0" u="none" strike="noStrike" cap="none" baseline="0">
                <a:solidFill>
                  <a:schemeClr val="dk1"/>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1" name="Shape 11"/>
          <p:cNvSpPr txBox="1">
            <a:spLocks noGrp="1"/>
          </p:cNvSpPr>
          <p:nvPr>
            <p:ph type="sldNum" idx="12"/>
          </p:nvPr>
        </p:nvSpPr>
        <p:spPr>
          <a:xfrm>
            <a:off x="6553200" y="6327776"/>
            <a:ext cx="2133599" cy="365125"/>
          </a:xfrm>
          <a:prstGeom prst="rect">
            <a:avLst/>
          </a:prstGeom>
          <a:noFill/>
          <a:ln>
            <a:noFill/>
          </a:ln>
        </p:spPr>
        <p:txBody>
          <a:bodyPr lIns="91425" tIns="91425" rIns="91425" bIns="91425" anchor="t" anchorCtr="0"/>
          <a:lstStyle>
            <a:lvl1pPr marL="0" marR="0" indent="0" algn="r" rtl="0">
              <a:defRPr sz="800" b="0" i="0" u="none" strike="noStrike" cap="none" baseline="0">
                <a:solidFill>
                  <a:schemeClr val="dk2"/>
                </a:solidFill>
                <a:latin typeface="Arial"/>
                <a:ea typeface="Arial"/>
                <a:cs typeface="Arial"/>
                <a:sym typeface="Arial"/>
              </a:defRPr>
            </a:lvl1pPr>
            <a:lvl2pPr marL="457200" marR="0" indent="0" algn="l" rtl="0">
              <a:defRPr sz="1800" b="0" i="0" u="none" strike="noStrike" cap="none" baseline="0">
                <a:solidFill>
                  <a:schemeClr val="dk1"/>
                </a:solidFill>
                <a:latin typeface="Arial"/>
                <a:ea typeface="Arial"/>
                <a:cs typeface="Arial"/>
                <a:sym typeface="Arial"/>
              </a:defRPr>
            </a:lvl2pPr>
            <a:lvl3pPr marL="914400" marR="0" indent="0" algn="l" rtl="0">
              <a:defRPr sz="1800" b="0" i="0" u="none" strike="noStrike" cap="none" baseline="0">
                <a:solidFill>
                  <a:schemeClr val="dk1"/>
                </a:solidFill>
                <a:latin typeface="Arial"/>
                <a:ea typeface="Arial"/>
                <a:cs typeface="Arial"/>
                <a:sym typeface="Arial"/>
              </a:defRPr>
            </a:lvl3pPr>
            <a:lvl4pPr marL="1371600" marR="0" indent="0" algn="l" rtl="0">
              <a:defRPr sz="1800" b="0" i="0" u="none" strike="noStrike" cap="none" baseline="0">
                <a:solidFill>
                  <a:schemeClr val="dk1"/>
                </a:solidFill>
                <a:latin typeface="Arial"/>
                <a:ea typeface="Arial"/>
                <a:cs typeface="Arial"/>
                <a:sym typeface="Arial"/>
              </a:defRPr>
            </a:lvl4pPr>
            <a:lvl5pPr marL="1828800" marR="0" indent="0" algn="l" rtl="0">
              <a:defRPr sz="1800" b="0" i="0" u="none" strike="noStrike" cap="none" baseline="0">
                <a:solidFill>
                  <a:schemeClr val="dk1"/>
                </a:solidFill>
                <a:latin typeface="Arial"/>
                <a:ea typeface="Arial"/>
                <a:cs typeface="Arial"/>
                <a:sym typeface="Arial"/>
              </a:defRPr>
            </a:lvl5pPr>
            <a:lvl6pPr marL="2286000" marR="0" indent="0" algn="l" rtl="0">
              <a:defRPr sz="1800" b="0" i="0" u="none" strike="noStrike" cap="none" baseline="0">
                <a:solidFill>
                  <a:schemeClr val="dk1"/>
                </a:solidFill>
                <a:latin typeface="Arial"/>
                <a:ea typeface="Arial"/>
                <a:cs typeface="Arial"/>
                <a:sym typeface="Arial"/>
              </a:defRPr>
            </a:lvl6pPr>
            <a:lvl7pPr marL="2743200" marR="0" indent="0" algn="l" rtl="0">
              <a:defRPr sz="1800" b="0" i="0" u="none" strike="noStrike" cap="none" baseline="0">
                <a:solidFill>
                  <a:schemeClr val="dk1"/>
                </a:solidFill>
                <a:latin typeface="Arial"/>
                <a:ea typeface="Arial"/>
                <a:cs typeface="Arial"/>
                <a:sym typeface="Arial"/>
              </a:defRPr>
            </a:lvl7pPr>
            <a:lvl8pPr marL="3200400" marR="0" indent="0" algn="l" rtl="0">
              <a:defRPr sz="1800" b="0" i="0" u="none" strike="noStrike" cap="none" baseline="0">
                <a:solidFill>
                  <a:schemeClr val="dk1"/>
                </a:solidFill>
                <a:latin typeface="Arial"/>
                <a:ea typeface="Arial"/>
                <a:cs typeface="Arial"/>
                <a:sym typeface="Arial"/>
              </a:defRPr>
            </a:lvl8pPr>
            <a:lvl9pPr marL="3657600" marR="0" indent="0" algn="l" rtl="0">
              <a:defRPr sz="1800" b="0" i="0" u="none" strike="noStrike" cap="none" baseline="0">
                <a:solidFill>
                  <a:schemeClr val="dk1"/>
                </a:solidFill>
                <a:latin typeface="Arial"/>
                <a:ea typeface="Arial"/>
                <a:cs typeface="Arial"/>
                <a:sym typeface="Arial"/>
              </a:defRPr>
            </a:lvl9pPr>
          </a:lstStyle>
          <a:p>
            <a:endParaRPr/>
          </a:p>
        </p:txBody>
      </p:sp>
      <p:sp>
        <p:nvSpPr>
          <p:cNvPr id="12" name="Shape 12"/>
          <p:cNvSpPr txBox="1">
            <a:spLocks noGrp="1"/>
          </p:cNvSpPr>
          <p:nvPr>
            <p:ph type="title"/>
          </p:nvPr>
        </p:nvSpPr>
        <p:spPr>
          <a:xfrm>
            <a:off x="571500" y="69851"/>
            <a:ext cx="8686800" cy="685799"/>
          </a:xfrm>
          <a:prstGeom prst="rect">
            <a:avLst/>
          </a:prstGeom>
          <a:noFill/>
          <a:ln>
            <a:noFill/>
          </a:ln>
        </p:spPr>
        <p:txBody>
          <a:bodyPr lIns="91425" tIns="91425" rIns="91425" bIns="91425" anchor="b" anchorCtr="0"/>
          <a:lstStyle>
            <a:lvl1pPr marL="0" marR="0" indent="0" algn="l" rtl="0">
              <a:spcBef>
                <a:spcPts val="0"/>
              </a:spcBef>
              <a:spcAft>
                <a:spcPts val="0"/>
              </a:spcAft>
              <a:defRPr sz="2400" b="0" i="0" u="none" strike="noStrike" cap="none" baseline="0">
                <a:solidFill>
                  <a:schemeClr val="lt1"/>
                </a:solidFill>
                <a:latin typeface="Arial"/>
                <a:ea typeface="Arial"/>
                <a:cs typeface="Arial"/>
                <a:sym typeface="Arial"/>
              </a:defRPr>
            </a:lvl1pPr>
            <a:lvl2pPr marL="0" marR="0" indent="0" algn="l" rtl="0">
              <a:spcBef>
                <a:spcPts val="0"/>
              </a:spcBef>
              <a:spcAft>
                <a:spcPts val="0"/>
              </a:spcAft>
              <a:defRPr sz="2400" b="0" i="0" u="none" strike="noStrike" cap="none" baseline="0">
                <a:solidFill>
                  <a:schemeClr val="lt1"/>
                </a:solidFill>
                <a:latin typeface="Arial"/>
                <a:ea typeface="Arial"/>
                <a:cs typeface="Arial"/>
                <a:sym typeface="Arial"/>
              </a:defRPr>
            </a:lvl2pPr>
            <a:lvl3pPr marL="0" marR="0" indent="0" algn="l" rtl="0">
              <a:spcBef>
                <a:spcPts val="0"/>
              </a:spcBef>
              <a:spcAft>
                <a:spcPts val="0"/>
              </a:spcAft>
              <a:defRPr sz="2400" b="0" i="0" u="none" strike="noStrike" cap="none" baseline="0">
                <a:solidFill>
                  <a:schemeClr val="lt1"/>
                </a:solidFill>
                <a:latin typeface="Arial"/>
                <a:ea typeface="Arial"/>
                <a:cs typeface="Arial"/>
                <a:sym typeface="Arial"/>
              </a:defRPr>
            </a:lvl3pPr>
            <a:lvl4pPr marL="0" marR="0" indent="0" algn="l" rtl="0">
              <a:spcBef>
                <a:spcPts val="0"/>
              </a:spcBef>
              <a:spcAft>
                <a:spcPts val="0"/>
              </a:spcAft>
              <a:defRPr sz="2400" b="0" i="0" u="none" strike="noStrike" cap="none" baseline="0">
                <a:solidFill>
                  <a:schemeClr val="lt1"/>
                </a:solidFill>
                <a:latin typeface="Arial"/>
                <a:ea typeface="Arial"/>
                <a:cs typeface="Arial"/>
                <a:sym typeface="Arial"/>
              </a:defRPr>
            </a:lvl4pPr>
            <a:lvl5pPr marL="0" marR="0" indent="0" algn="l" rtl="0">
              <a:spcBef>
                <a:spcPts val="0"/>
              </a:spcBef>
              <a:spcAft>
                <a:spcPts val="0"/>
              </a:spcAft>
              <a:defRPr sz="2400" b="0" i="0" u="none" strike="noStrike" cap="none" baseline="0">
                <a:solidFill>
                  <a:schemeClr val="lt1"/>
                </a:solidFill>
                <a:latin typeface="Arial"/>
                <a:ea typeface="Arial"/>
                <a:cs typeface="Arial"/>
                <a:sym typeface="Arial"/>
              </a:defRPr>
            </a:lvl5pPr>
            <a:lvl6pPr marL="457200" marR="0" indent="0" algn="l" rtl="0">
              <a:spcBef>
                <a:spcPts val="0"/>
              </a:spcBef>
              <a:spcAft>
                <a:spcPts val="0"/>
              </a:spcAft>
              <a:defRPr sz="1800" b="1" i="0" u="none" strike="noStrike" cap="none" baseline="0">
                <a:solidFill>
                  <a:schemeClr val="lt1"/>
                </a:solidFill>
                <a:latin typeface="Arial"/>
                <a:ea typeface="Arial"/>
                <a:cs typeface="Arial"/>
                <a:sym typeface="Arial"/>
              </a:defRPr>
            </a:lvl6pPr>
            <a:lvl7pPr marL="914400" marR="0" indent="0" algn="l" rtl="0">
              <a:spcBef>
                <a:spcPts val="0"/>
              </a:spcBef>
              <a:spcAft>
                <a:spcPts val="0"/>
              </a:spcAft>
              <a:defRPr sz="1800" b="1" i="0" u="none" strike="noStrike" cap="none" baseline="0">
                <a:solidFill>
                  <a:schemeClr val="lt1"/>
                </a:solidFill>
                <a:latin typeface="Arial"/>
                <a:ea typeface="Arial"/>
                <a:cs typeface="Arial"/>
                <a:sym typeface="Arial"/>
              </a:defRPr>
            </a:lvl7pPr>
            <a:lvl8pPr marL="1371600" marR="0" indent="0" algn="l" rtl="0">
              <a:spcBef>
                <a:spcPts val="0"/>
              </a:spcBef>
              <a:spcAft>
                <a:spcPts val="0"/>
              </a:spcAft>
              <a:defRPr sz="1800" b="1" i="0" u="none" strike="noStrike" cap="none" baseline="0">
                <a:solidFill>
                  <a:schemeClr val="lt1"/>
                </a:solidFill>
                <a:latin typeface="Arial"/>
                <a:ea typeface="Arial"/>
                <a:cs typeface="Arial"/>
                <a:sym typeface="Arial"/>
              </a:defRPr>
            </a:lvl8pPr>
            <a:lvl9pPr marL="1828800" marR="0" indent="0" algn="l" rtl="0">
              <a:spcBef>
                <a:spcPts val="0"/>
              </a:spcBef>
              <a:spcAft>
                <a:spcPts val="0"/>
              </a:spcAft>
              <a:defRPr sz="1800" b="1" i="0" u="none" strike="noStrike" cap="none" baseline="0">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comments" Target="../comments/comment1.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comments" Target="../comments/commen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body" idx="1"/>
          </p:nvPr>
        </p:nvSpPr>
        <p:spPr>
          <a:xfrm>
            <a:off x="606355" y="1413221"/>
            <a:ext cx="8177633" cy="2439900"/>
          </a:xfrm>
          <a:prstGeom prst="rect">
            <a:avLst/>
          </a:prstGeom>
          <a:noFill/>
          <a:ln>
            <a:noFill/>
          </a:ln>
        </p:spPr>
        <p:txBody>
          <a:bodyPr lIns="0" tIns="0" rIns="0" bIns="0" anchor="t" anchorCtr="0">
            <a:noAutofit/>
          </a:bodyPr>
          <a:lstStyle/>
          <a:p>
            <a:pPr marL="0" marR="0" lvl="0" indent="0" algn="l" rtl="0">
              <a:lnSpc>
                <a:spcPct val="133333"/>
              </a:lnSpc>
              <a:spcBef>
                <a:spcPts val="0"/>
              </a:spcBef>
              <a:spcAft>
                <a:spcPts val="0"/>
              </a:spcAft>
              <a:buSzPct val="25000"/>
              <a:buNone/>
            </a:pPr>
            <a:r>
              <a:rPr lang="en-US" sz="5600" dirty="0" smtClean="0"/>
              <a:t>Harvard Online Learning</a:t>
            </a:r>
            <a:endParaRPr lang="en-US" sz="5600" dirty="0"/>
          </a:p>
          <a:p>
            <a:endParaRPr lang="en-US" sz="5600" dirty="0"/>
          </a:p>
          <a:p>
            <a:endParaRPr lang="en-US" sz="5600" dirty="0"/>
          </a:p>
          <a:p>
            <a:endParaRPr lang="en-US" sz="5600" dirty="0"/>
          </a:p>
          <a:p>
            <a:endParaRPr lang="en-US" sz="5600" dirty="0"/>
          </a:p>
          <a:p>
            <a:endParaRPr lang="en-US" sz="5600" dirty="0"/>
          </a:p>
          <a:p>
            <a:endParaRPr lang="en-US" sz="5600" dirty="0"/>
          </a:p>
        </p:txBody>
      </p:sp>
      <p:sp>
        <p:nvSpPr>
          <p:cNvPr id="55" name="Shape 55"/>
          <p:cNvSpPr txBox="1">
            <a:spLocks noGrp="1"/>
          </p:cNvSpPr>
          <p:nvPr>
            <p:ph type="body" idx="2"/>
          </p:nvPr>
        </p:nvSpPr>
        <p:spPr>
          <a:xfrm>
            <a:off x="558800" y="5565775"/>
            <a:ext cx="7119938" cy="914400"/>
          </a:xfrm>
          <a:prstGeom prst="rect">
            <a:avLst/>
          </a:prstGeom>
          <a:noFill/>
          <a:ln>
            <a:noFill/>
          </a:ln>
        </p:spPr>
        <p:txBody>
          <a:bodyPr lIns="0" tIns="0" rIns="0" bIns="0" anchor="t" anchorCtr="0">
            <a:noAutofit/>
          </a:bodyPr>
          <a:lstStyle/>
          <a:p>
            <a:pPr marL="0" marR="0" lvl="0" indent="0" algn="l" rtl="0">
              <a:spcBef>
                <a:spcPts val="400"/>
              </a:spcBef>
              <a:spcAft>
                <a:spcPts val="0"/>
              </a:spcAft>
              <a:buSzPct val="25000"/>
              <a:buNone/>
            </a:pPr>
            <a:r>
              <a:rPr lang="en-US" sz="2000" dirty="0" smtClean="0"/>
              <a:t>May 21, 2014</a:t>
            </a:r>
            <a:endParaRPr lang="en-US" sz="2000" b="0" i="0" u="none" strike="noStrike" cap="none" baseline="0" dirty="0">
              <a:solidFill>
                <a:srgbClr val="FFFFFF"/>
              </a:solidFill>
              <a:latin typeface="Arial"/>
              <a:ea typeface="Arial"/>
              <a:cs typeface="Arial"/>
              <a:sym typeface="Arial"/>
            </a:endParaRPr>
          </a:p>
        </p:txBody>
      </p:sp>
      <p:sp>
        <p:nvSpPr>
          <p:cNvPr id="56" name="Shape 56"/>
          <p:cNvSpPr/>
          <p:nvPr/>
        </p:nvSpPr>
        <p:spPr>
          <a:xfrm>
            <a:off x="7672388" y="5399087"/>
            <a:ext cx="755650" cy="817563"/>
          </a:xfrm>
          <a:prstGeom prst="rect">
            <a:avLst/>
          </a:prstGeom>
          <a:blipFill>
            <a:blip r:embed="rId3"/>
            <a:stretch>
              <a:fillRect/>
            </a:stretch>
          </a:blipFill>
        </p:spPr>
      </p:sp>
    </p:spTree>
  </p:cSld>
  <p:clrMapOvr>
    <a:masterClrMapping/>
  </p:clrMapOvr>
  <p:transition xmlns:p14="http://schemas.microsoft.com/office/powerpoint/2010/mai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27" y="1"/>
            <a:ext cx="72677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8057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5-14 at 4.17.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800" y="0"/>
            <a:ext cx="7257413" cy="6858000"/>
          </a:xfrm>
          <a:prstGeom prst="rect">
            <a:avLst/>
          </a:prstGeom>
        </p:spPr>
      </p:pic>
    </p:spTree>
    <p:extLst>
      <p:ext uri="{BB962C8B-B14F-4D97-AF65-F5344CB8AC3E}">
        <p14:creationId xmlns:p14="http://schemas.microsoft.com/office/powerpoint/2010/main" val="26101200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57288"/>
            <a:ext cx="9144000" cy="3410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78750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14 at 4.18.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57" y="279687"/>
            <a:ext cx="1251647" cy="6404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Screen Shot 2014-05-14 at 4.18.1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6529" y="279687"/>
            <a:ext cx="1277585" cy="59660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 Shot 2014-05-14 at 4.17.5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2710" y="279687"/>
            <a:ext cx="1714565" cy="6109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91008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455629" y="28077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Next Steps</a:t>
            </a:r>
            <a:endParaRPr lang="en-US" sz="4400" b="1" dirty="0">
              <a:solidFill>
                <a:srgbClr val="A51C30"/>
              </a:solidFill>
            </a:endParaRPr>
          </a:p>
        </p:txBody>
      </p:sp>
      <p:sp>
        <p:nvSpPr>
          <p:cNvPr id="3" name="TextBox 2"/>
          <p:cNvSpPr txBox="1"/>
          <p:nvPr/>
        </p:nvSpPr>
        <p:spPr>
          <a:xfrm>
            <a:off x="455629" y="1179220"/>
            <a:ext cx="8023533" cy="4315028"/>
          </a:xfrm>
          <a:prstGeom prst="rect">
            <a:avLst/>
          </a:prstGeom>
          <a:noFill/>
        </p:spPr>
        <p:txBody>
          <a:bodyPr wrap="square" rtlCol="0">
            <a:spAutoFit/>
          </a:bodyPr>
          <a:lstStyle/>
          <a:p>
            <a:pPr marL="457200" indent="-457200">
              <a:lnSpc>
                <a:spcPct val="80000"/>
              </a:lnSpc>
              <a:buFont typeface="Arial"/>
              <a:buChar char="•"/>
            </a:pPr>
            <a:endParaRPr lang="en-US" sz="2800" dirty="0">
              <a:latin typeface="Calibri"/>
              <a:cs typeface="Calibri"/>
            </a:endParaRPr>
          </a:p>
          <a:p>
            <a:pPr marL="457200" indent="-457200">
              <a:buFont typeface="Arial"/>
              <a:buChar char="•"/>
            </a:pPr>
            <a:r>
              <a:rPr lang="en-US" sz="2800" dirty="0" smtClean="0">
                <a:latin typeface="Calibri"/>
                <a:cs typeface="Calibri"/>
              </a:rPr>
              <a:t>Soft launch of site in August; public launch in the Fall</a:t>
            </a:r>
          </a:p>
          <a:p>
            <a:pPr marL="457200" indent="-457200">
              <a:buFont typeface="Arial"/>
              <a:buChar char="•"/>
            </a:pPr>
            <a:r>
              <a:rPr lang="en-US" sz="2800" dirty="0" smtClean="0">
                <a:latin typeface="Calibri"/>
                <a:cs typeface="Calibri"/>
              </a:rPr>
              <a:t>Internal communications throughout summer, broader communications in the Fall</a:t>
            </a:r>
          </a:p>
          <a:p>
            <a:pPr marL="457200" indent="-457200">
              <a:buFont typeface="Arial"/>
              <a:buChar char="•"/>
            </a:pPr>
            <a:r>
              <a:rPr lang="en-US" sz="2800" dirty="0" smtClean="0">
                <a:latin typeface="Calibri"/>
                <a:cs typeface="Calibri"/>
              </a:rPr>
              <a:t>Site to be managed by team from Digital Strategy and </a:t>
            </a:r>
            <a:r>
              <a:rPr lang="en-US" sz="2800" dirty="0" err="1" smtClean="0">
                <a:latin typeface="Calibri"/>
                <a:cs typeface="Calibri"/>
              </a:rPr>
              <a:t>HarvardX</a:t>
            </a:r>
            <a:r>
              <a:rPr lang="en-US" sz="2800" dirty="0" smtClean="0">
                <a:latin typeface="Calibri"/>
                <a:cs typeface="Calibri"/>
              </a:rPr>
              <a:t> </a:t>
            </a:r>
          </a:p>
          <a:p>
            <a:pPr marL="457200" indent="-457200">
              <a:buFont typeface="Arial"/>
              <a:buChar char="•"/>
            </a:pPr>
            <a:r>
              <a:rPr lang="en-US" sz="2800" dirty="0" smtClean="0">
                <a:latin typeface="Calibri"/>
                <a:cs typeface="Calibri"/>
              </a:rPr>
              <a:t>Phase 2 </a:t>
            </a:r>
            <a:r>
              <a:rPr lang="en-US" sz="2800" smtClean="0">
                <a:latin typeface="Calibri"/>
                <a:cs typeface="Calibri"/>
              </a:rPr>
              <a:t>of site TBD </a:t>
            </a:r>
            <a:endParaRPr lang="en-US" sz="2800" dirty="0">
              <a:latin typeface="Calibri"/>
              <a:cs typeface="Calibri"/>
            </a:endParaRPr>
          </a:p>
          <a:p>
            <a:pPr marL="457200" indent="-457200">
              <a:buFont typeface="Arial"/>
              <a:buChar char="•"/>
            </a:pPr>
            <a:r>
              <a:rPr lang="en-US" sz="2800" dirty="0" smtClean="0">
                <a:latin typeface="Calibri"/>
                <a:cs typeface="Calibri"/>
              </a:rPr>
              <a:t>Those interested in contributing courses to the site can reach out to Ben Sharbaugh or Michael </a:t>
            </a:r>
            <a:r>
              <a:rPr lang="en-US" sz="2800" dirty="0" err="1" smtClean="0">
                <a:latin typeface="Calibri"/>
                <a:cs typeface="Calibri"/>
              </a:rPr>
              <a:t>Rutter</a:t>
            </a:r>
            <a:endParaRPr lang="en-US" sz="2800" dirty="0">
              <a:latin typeface="Calibri"/>
              <a:cs typeface="Calibri"/>
            </a:endParaRPr>
          </a:p>
        </p:txBody>
      </p:sp>
    </p:spTree>
    <p:extLst>
      <p:ext uri="{BB962C8B-B14F-4D97-AF65-F5344CB8AC3E}">
        <p14:creationId xmlns:p14="http://schemas.microsoft.com/office/powerpoint/2010/main" val="3717592987"/>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455629" y="28077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What is the Learning Portal?</a:t>
            </a:r>
            <a:endParaRPr lang="en-US" sz="4400" b="1" dirty="0">
              <a:solidFill>
                <a:srgbClr val="A51C30"/>
              </a:solidFill>
            </a:endParaRPr>
          </a:p>
        </p:txBody>
      </p:sp>
      <p:sp>
        <p:nvSpPr>
          <p:cNvPr id="3" name="TextBox 2"/>
          <p:cNvSpPr txBox="1"/>
          <p:nvPr/>
        </p:nvSpPr>
        <p:spPr>
          <a:xfrm>
            <a:off x="455629" y="1436230"/>
            <a:ext cx="8023533" cy="4764381"/>
          </a:xfrm>
          <a:prstGeom prst="rect">
            <a:avLst/>
          </a:prstGeom>
          <a:noFill/>
        </p:spPr>
        <p:txBody>
          <a:bodyPr wrap="square" rtlCol="0">
            <a:spAutoFit/>
          </a:bodyPr>
          <a:lstStyle/>
          <a:p>
            <a:pPr marL="342900" lvl="0" indent="-342900" defTabSz="457200">
              <a:spcBef>
                <a:spcPct val="20000"/>
              </a:spcBef>
              <a:buFont typeface="Arial"/>
              <a:buChar char="•"/>
            </a:pPr>
            <a:r>
              <a:rPr lang="en-US" sz="2800" kern="1200" dirty="0">
                <a:solidFill>
                  <a:prstClr val="black"/>
                </a:solidFill>
                <a:latin typeface="Calibri"/>
                <a:ea typeface="+mn-ea"/>
                <a:cs typeface="+mn-cs"/>
              </a:rPr>
              <a:t>Provides a gateway for the public to gain access to Harvard’s extensive digital learning resources (from iTunes to </a:t>
            </a:r>
            <a:r>
              <a:rPr lang="en-US" sz="2800" kern="1200" dirty="0" err="1">
                <a:solidFill>
                  <a:prstClr val="black"/>
                </a:solidFill>
                <a:latin typeface="Calibri"/>
                <a:ea typeface="+mn-ea"/>
                <a:cs typeface="+mn-cs"/>
              </a:rPr>
              <a:t>SoundCloud</a:t>
            </a:r>
            <a:r>
              <a:rPr lang="en-US" sz="2800" kern="1200" dirty="0">
                <a:solidFill>
                  <a:prstClr val="black"/>
                </a:solidFill>
                <a:latin typeface="Calibri"/>
                <a:ea typeface="+mn-ea"/>
                <a:cs typeface="+mn-cs"/>
              </a:rPr>
              <a:t> to </a:t>
            </a:r>
            <a:r>
              <a:rPr lang="en-US" sz="2800" kern="1200" dirty="0" err="1">
                <a:solidFill>
                  <a:prstClr val="black"/>
                </a:solidFill>
                <a:latin typeface="Calibri"/>
                <a:ea typeface="+mn-ea"/>
                <a:cs typeface="+mn-cs"/>
              </a:rPr>
              <a:t>HarvardX</a:t>
            </a:r>
            <a:r>
              <a:rPr lang="en-US" sz="2800" kern="1200" dirty="0">
                <a:solidFill>
                  <a:prstClr val="black"/>
                </a:solidFill>
                <a:latin typeface="Calibri"/>
                <a:ea typeface="+mn-ea"/>
                <a:cs typeface="+mn-cs"/>
              </a:rPr>
              <a:t>) </a:t>
            </a:r>
          </a:p>
          <a:p>
            <a:pPr marL="342900" lvl="0" indent="-342900" defTabSz="457200">
              <a:spcBef>
                <a:spcPct val="20000"/>
              </a:spcBef>
              <a:buFont typeface="Arial"/>
              <a:buChar char="•"/>
            </a:pPr>
            <a:r>
              <a:rPr lang="en-US" sz="2800" kern="1200" dirty="0" smtClean="0">
                <a:solidFill>
                  <a:prstClr val="black"/>
                </a:solidFill>
                <a:latin typeface="Calibri"/>
                <a:ea typeface="+mn-ea"/>
                <a:cs typeface="+mn-cs"/>
              </a:rPr>
              <a:t>Allows </a:t>
            </a:r>
            <a:r>
              <a:rPr lang="en-US" sz="2800" kern="1200" dirty="0">
                <a:solidFill>
                  <a:prstClr val="black"/>
                </a:solidFill>
                <a:latin typeface="Calibri"/>
                <a:ea typeface="+mn-ea"/>
                <a:cs typeface="+mn-cs"/>
              </a:rPr>
              <a:t>users to be just </a:t>
            </a:r>
            <a:r>
              <a:rPr lang="en-US" sz="2800" b="1" kern="1200" dirty="0">
                <a:solidFill>
                  <a:prstClr val="black"/>
                </a:solidFill>
                <a:latin typeface="Calibri"/>
                <a:ea typeface="+mn-ea"/>
                <a:cs typeface="+mn-cs"/>
              </a:rPr>
              <a:t>one click away </a:t>
            </a:r>
            <a:r>
              <a:rPr lang="en-US" sz="2800" kern="1200" dirty="0">
                <a:solidFill>
                  <a:prstClr val="black"/>
                </a:solidFill>
                <a:latin typeface="Calibri"/>
                <a:ea typeface="+mn-ea"/>
                <a:cs typeface="+mn-cs"/>
              </a:rPr>
              <a:t>from the learning experience. </a:t>
            </a:r>
          </a:p>
          <a:p>
            <a:pPr marL="342900" lvl="0" indent="-342900" defTabSz="457200">
              <a:spcBef>
                <a:spcPct val="20000"/>
              </a:spcBef>
              <a:buFont typeface="Arial"/>
              <a:buChar char="•"/>
            </a:pPr>
            <a:r>
              <a:rPr lang="en-US" sz="2800" kern="1200" dirty="0" smtClean="0">
                <a:solidFill>
                  <a:prstClr val="black"/>
                </a:solidFill>
                <a:latin typeface="Calibri"/>
                <a:ea typeface="+mn-ea"/>
                <a:cs typeface="+mn-cs"/>
              </a:rPr>
              <a:t>Offers </a:t>
            </a:r>
            <a:r>
              <a:rPr lang="en-US" sz="2800" kern="1200" dirty="0">
                <a:solidFill>
                  <a:prstClr val="black"/>
                </a:solidFill>
                <a:latin typeface="Calibri"/>
                <a:ea typeface="+mn-ea"/>
                <a:cs typeface="+mn-cs"/>
              </a:rPr>
              <a:t>opportunities for learning content producers around the University to feature their content, driving traffic to School-based learning assets.</a:t>
            </a:r>
            <a:r>
              <a:rPr lang="en-US" sz="3000" kern="1200" dirty="0">
                <a:solidFill>
                  <a:prstClr val="black"/>
                </a:solidFill>
                <a:latin typeface="Calibri"/>
                <a:ea typeface="+mn-ea"/>
                <a:cs typeface="+mn-cs"/>
              </a:rPr>
              <a:t> </a:t>
            </a:r>
            <a:endParaRPr lang="en-US" sz="3000" kern="1200" dirty="0" smtClean="0">
              <a:solidFill>
                <a:prstClr val="black"/>
              </a:solidFill>
              <a:latin typeface="Calibri"/>
              <a:ea typeface="+mn-ea"/>
              <a:cs typeface="+mn-cs"/>
            </a:endParaRPr>
          </a:p>
          <a:p>
            <a:pPr marL="342900" lvl="0" indent="-342900" defTabSz="457200">
              <a:spcBef>
                <a:spcPct val="20000"/>
              </a:spcBef>
              <a:buFont typeface="Arial"/>
              <a:buChar char="•"/>
            </a:pPr>
            <a:r>
              <a:rPr lang="en-US" sz="3000" kern="1200" dirty="0" smtClean="0">
                <a:solidFill>
                  <a:prstClr val="black"/>
                </a:solidFill>
                <a:latin typeface="Calibri"/>
                <a:ea typeface="+mn-ea"/>
                <a:cs typeface="+mn-cs"/>
              </a:rPr>
              <a:t>Gives online learners a continuum of options from free to paid with certificates or credit</a:t>
            </a:r>
            <a:endParaRPr lang="en-US" sz="3000" kern="1200" dirty="0">
              <a:solidFill>
                <a:prstClr val="black"/>
              </a:solidFill>
              <a:latin typeface="Calibri"/>
              <a:ea typeface="+mn-ea"/>
              <a:cs typeface="+mn-cs"/>
            </a:endParaRPr>
          </a:p>
        </p:txBody>
      </p:sp>
    </p:spTree>
    <p:extLst>
      <p:ext uri="{BB962C8B-B14F-4D97-AF65-F5344CB8AC3E}">
        <p14:creationId xmlns:p14="http://schemas.microsoft.com/office/powerpoint/2010/main" val="3271534940"/>
      </p:ext>
    </p:extLst>
  </p:cSld>
  <p:clrMapOvr>
    <a:masterClrMapping/>
  </p:clrMapOvr>
  <p:transition xmlns:p14="http://schemas.microsoft.com/office/powerpoint/2010/mai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455629" y="28077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Who is leading the effort?</a:t>
            </a:r>
            <a:endParaRPr lang="en-US" sz="4400" b="1" dirty="0">
              <a:solidFill>
                <a:srgbClr val="A51C30"/>
              </a:solidFill>
            </a:endParaRPr>
          </a:p>
        </p:txBody>
      </p:sp>
      <p:sp>
        <p:nvSpPr>
          <p:cNvPr id="3" name="TextBox 2"/>
          <p:cNvSpPr txBox="1"/>
          <p:nvPr/>
        </p:nvSpPr>
        <p:spPr>
          <a:xfrm>
            <a:off x="455629" y="1436230"/>
            <a:ext cx="8023533" cy="4142673"/>
          </a:xfrm>
          <a:prstGeom prst="rect">
            <a:avLst/>
          </a:prstGeom>
          <a:noFill/>
        </p:spPr>
        <p:txBody>
          <a:bodyPr wrap="square" rtlCol="0">
            <a:spAutoFit/>
          </a:bodyPr>
          <a:lstStyle/>
          <a:p>
            <a:pPr marL="342900" lvl="0" indent="-342900" defTabSz="457200">
              <a:spcBef>
                <a:spcPct val="20000"/>
              </a:spcBef>
              <a:buFont typeface="Arial"/>
              <a:buChar char="•"/>
            </a:pPr>
            <a:r>
              <a:rPr lang="en-US" sz="2800" kern="1200" dirty="0">
                <a:solidFill>
                  <a:prstClr val="black"/>
                </a:solidFill>
                <a:latin typeface="Calibri"/>
                <a:ea typeface="+mn-ea"/>
                <a:cs typeface="+mn-cs"/>
              </a:rPr>
              <a:t>Created under the auspices of the Office of the Vice Provost for Advances in Learning &amp; Provost’s Office.</a:t>
            </a:r>
          </a:p>
          <a:p>
            <a:pPr marL="342900" lvl="0" indent="-342900" defTabSz="457200">
              <a:spcBef>
                <a:spcPct val="20000"/>
              </a:spcBef>
              <a:buFont typeface="Arial"/>
              <a:buChar char="•"/>
            </a:pPr>
            <a:r>
              <a:rPr lang="en-US" sz="2800" kern="1200" dirty="0" smtClean="0">
                <a:solidFill>
                  <a:prstClr val="black"/>
                </a:solidFill>
                <a:latin typeface="Calibri"/>
                <a:ea typeface="+mn-ea"/>
                <a:cs typeface="+mn-cs"/>
              </a:rPr>
              <a:t>The </a:t>
            </a:r>
            <a:r>
              <a:rPr lang="en-US" sz="2800" kern="1200" dirty="0">
                <a:solidFill>
                  <a:prstClr val="black"/>
                </a:solidFill>
                <a:latin typeface="Calibri"/>
                <a:ea typeface="+mn-ea"/>
                <a:cs typeface="+mn-cs"/>
              </a:rPr>
              <a:t>core team for the DLP is comprised of members from </a:t>
            </a:r>
            <a:r>
              <a:rPr lang="en-US" sz="2800" kern="1200" dirty="0" smtClean="0">
                <a:solidFill>
                  <a:prstClr val="black"/>
                </a:solidFill>
                <a:latin typeface="Calibri"/>
                <a:ea typeface="+mn-ea"/>
                <a:cs typeface="+mn-cs"/>
              </a:rPr>
              <a:t>FAS, Harvard </a:t>
            </a:r>
            <a:r>
              <a:rPr lang="en-US" sz="2800" kern="1200" dirty="0">
                <a:solidFill>
                  <a:prstClr val="black"/>
                </a:solidFill>
                <a:latin typeface="Calibri"/>
                <a:ea typeface="+mn-ea"/>
                <a:cs typeface="+mn-cs"/>
              </a:rPr>
              <a:t>Public Affairs and Communications, </a:t>
            </a:r>
            <a:r>
              <a:rPr lang="en-US" sz="2800" kern="1200" dirty="0" err="1">
                <a:solidFill>
                  <a:prstClr val="black"/>
                </a:solidFill>
                <a:latin typeface="Calibri"/>
                <a:ea typeface="+mn-ea"/>
                <a:cs typeface="+mn-cs"/>
              </a:rPr>
              <a:t>HarvardX</a:t>
            </a:r>
            <a:r>
              <a:rPr lang="en-US" sz="2800" kern="1200" dirty="0">
                <a:solidFill>
                  <a:prstClr val="black"/>
                </a:solidFill>
                <a:latin typeface="Calibri"/>
                <a:ea typeface="+mn-ea"/>
                <a:cs typeface="+mn-cs"/>
              </a:rPr>
              <a:t>, and DCE (with additional input from leads at the exec </a:t>
            </a:r>
            <a:r>
              <a:rPr lang="en-US" sz="2800" kern="1200" dirty="0" err="1">
                <a:solidFill>
                  <a:prstClr val="black"/>
                </a:solidFill>
                <a:latin typeface="Calibri"/>
                <a:ea typeface="+mn-ea"/>
                <a:cs typeface="+mn-cs"/>
              </a:rPr>
              <a:t>ed</a:t>
            </a:r>
            <a:r>
              <a:rPr lang="en-US" sz="2800" kern="1200" dirty="0">
                <a:solidFill>
                  <a:prstClr val="black"/>
                </a:solidFill>
                <a:latin typeface="Calibri"/>
                <a:ea typeface="+mn-ea"/>
                <a:cs typeface="+mn-cs"/>
              </a:rPr>
              <a:t> programs). </a:t>
            </a:r>
          </a:p>
          <a:p>
            <a:pPr marL="342900" lvl="0" indent="-342900" defTabSz="457200">
              <a:spcBef>
                <a:spcPct val="20000"/>
              </a:spcBef>
              <a:buFont typeface="Arial"/>
              <a:buChar char="•"/>
            </a:pPr>
            <a:r>
              <a:rPr lang="en-US" sz="2800" kern="1200" dirty="0" smtClean="0">
                <a:solidFill>
                  <a:prstClr val="black"/>
                </a:solidFill>
                <a:latin typeface="Calibri"/>
                <a:ea typeface="+mn-ea"/>
                <a:cs typeface="+mn-cs"/>
              </a:rPr>
              <a:t>The </a:t>
            </a:r>
            <a:r>
              <a:rPr lang="en-US" sz="2800" kern="1200" dirty="0">
                <a:solidFill>
                  <a:prstClr val="black"/>
                </a:solidFill>
                <a:latin typeface="Calibri"/>
                <a:ea typeface="+mn-ea"/>
                <a:cs typeface="+mn-cs"/>
              </a:rPr>
              <a:t>soft launch is planned for Summer </a:t>
            </a:r>
            <a:r>
              <a:rPr lang="en-US" sz="2800" kern="1200" dirty="0" smtClean="0">
                <a:solidFill>
                  <a:prstClr val="black"/>
                </a:solidFill>
                <a:latin typeface="Calibri"/>
                <a:ea typeface="+mn-ea"/>
                <a:cs typeface="+mn-cs"/>
              </a:rPr>
              <a:t>2014</a:t>
            </a:r>
            <a:r>
              <a:rPr lang="en-US" sz="2800" kern="1200" dirty="0">
                <a:solidFill>
                  <a:prstClr val="black"/>
                </a:solidFill>
                <a:latin typeface="Calibri"/>
                <a:ea typeface="+mn-ea"/>
                <a:cs typeface="+mn-cs"/>
              </a:rPr>
              <a:t> </a:t>
            </a:r>
            <a:r>
              <a:rPr lang="en-US" sz="2800" kern="1200" dirty="0" smtClean="0">
                <a:solidFill>
                  <a:prstClr val="black"/>
                </a:solidFill>
                <a:latin typeface="Calibri"/>
                <a:ea typeface="+mn-ea"/>
                <a:cs typeface="+mn-cs"/>
              </a:rPr>
              <a:t>with a more public launch in the Fall</a:t>
            </a:r>
          </a:p>
        </p:txBody>
      </p:sp>
    </p:spTree>
    <p:extLst>
      <p:ext uri="{BB962C8B-B14F-4D97-AF65-F5344CB8AC3E}">
        <p14:creationId xmlns:p14="http://schemas.microsoft.com/office/powerpoint/2010/main" val="242362756"/>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455629" y="28077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Goals</a:t>
            </a:r>
            <a:endParaRPr lang="en-US" sz="4400" b="1" dirty="0">
              <a:solidFill>
                <a:srgbClr val="A51C30"/>
              </a:solidFill>
            </a:endParaRPr>
          </a:p>
        </p:txBody>
      </p:sp>
      <p:sp>
        <p:nvSpPr>
          <p:cNvPr id="3" name="TextBox 2"/>
          <p:cNvSpPr txBox="1"/>
          <p:nvPr/>
        </p:nvSpPr>
        <p:spPr>
          <a:xfrm>
            <a:off x="455629" y="1179220"/>
            <a:ext cx="8023533" cy="5535875"/>
          </a:xfrm>
          <a:prstGeom prst="rect">
            <a:avLst/>
          </a:prstGeom>
          <a:noFill/>
        </p:spPr>
        <p:txBody>
          <a:bodyPr wrap="square" rtlCol="0">
            <a:spAutoFit/>
          </a:bodyPr>
          <a:lstStyle/>
          <a:p>
            <a:pPr marL="457200" indent="-457200">
              <a:lnSpc>
                <a:spcPct val="80000"/>
              </a:lnSpc>
              <a:buFont typeface="Arial"/>
              <a:buChar char="•"/>
            </a:pPr>
            <a:endParaRPr lang="en-US" sz="2800" dirty="0">
              <a:latin typeface="Calibri"/>
              <a:cs typeface="Calibri"/>
            </a:endParaRPr>
          </a:p>
          <a:p>
            <a:pPr marL="457200" indent="-457200">
              <a:buFont typeface="Arial"/>
              <a:buChar char="•"/>
            </a:pPr>
            <a:r>
              <a:rPr lang="en-US" sz="2800" dirty="0" smtClean="0">
                <a:latin typeface="Calibri"/>
                <a:cs typeface="Calibri"/>
              </a:rPr>
              <a:t>Assemble Harvard’s diverse and wide array of online learning in one, central place</a:t>
            </a:r>
          </a:p>
          <a:p>
            <a:pPr marL="457200" indent="-457200">
              <a:buFont typeface="Arial"/>
              <a:buChar char="•"/>
            </a:pPr>
            <a:r>
              <a:rPr lang="en-US" sz="2800" dirty="0" smtClean="0">
                <a:latin typeface="Calibri"/>
                <a:cs typeface="Calibri"/>
              </a:rPr>
              <a:t>Demonstrate </a:t>
            </a:r>
            <a:r>
              <a:rPr lang="en-US" sz="2800" dirty="0">
                <a:latin typeface="Calibri"/>
                <a:cs typeface="Calibri"/>
              </a:rPr>
              <a:t>multi-platform approach to digital learning.</a:t>
            </a:r>
          </a:p>
          <a:p>
            <a:pPr marL="457200" indent="-457200">
              <a:buFont typeface="Arial"/>
              <a:buChar char="•"/>
            </a:pPr>
            <a:r>
              <a:rPr lang="en-US" sz="2800" dirty="0" smtClean="0">
                <a:latin typeface="Calibri"/>
                <a:cs typeface="Calibri"/>
              </a:rPr>
              <a:t>Increase </a:t>
            </a:r>
            <a:r>
              <a:rPr lang="en-US" sz="2800" dirty="0">
                <a:latin typeface="Calibri"/>
                <a:cs typeface="Calibri"/>
              </a:rPr>
              <a:t>traffic along a continuum of free to fee.</a:t>
            </a:r>
          </a:p>
          <a:p>
            <a:pPr marL="457200" indent="-457200">
              <a:buFont typeface="Arial"/>
              <a:buChar char="•"/>
            </a:pPr>
            <a:r>
              <a:rPr lang="en-US" sz="2800" dirty="0" smtClean="0">
                <a:latin typeface="Calibri"/>
                <a:cs typeface="Calibri"/>
              </a:rPr>
              <a:t>Be </a:t>
            </a:r>
            <a:r>
              <a:rPr lang="en-US" sz="2800" dirty="0">
                <a:latin typeface="Calibri"/>
                <a:cs typeface="Calibri"/>
              </a:rPr>
              <a:t>attractive, with curated content and easy navigation and search, replacing obsolete tools and sites.</a:t>
            </a:r>
          </a:p>
          <a:p>
            <a:pPr marL="457200" indent="-457200">
              <a:buFont typeface="Arial"/>
              <a:buChar char="•"/>
            </a:pPr>
            <a:r>
              <a:rPr lang="en-US" sz="2800" dirty="0" smtClean="0">
                <a:latin typeface="Calibri"/>
                <a:cs typeface="Calibri"/>
              </a:rPr>
              <a:t>Represent </a:t>
            </a:r>
            <a:r>
              <a:rPr lang="en-US" sz="2800" dirty="0">
                <a:latin typeface="Calibri"/>
                <a:cs typeface="Calibri"/>
              </a:rPr>
              <a:t>“One Harvard.”</a:t>
            </a:r>
          </a:p>
          <a:p>
            <a:pPr marL="457200" indent="-457200">
              <a:buFont typeface="Arial"/>
              <a:buChar char="•"/>
            </a:pPr>
            <a:r>
              <a:rPr lang="en-US" sz="2800" dirty="0" smtClean="0">
                <a:latin typeface="Calibri"/>
                <a:cs typeface="Calibri"/>
              </a:rPr>
              <a:t>Eventually </a:t>
            </a:r>
            <a:r>
              <a:rPr lang="en-US" sz="2800" dirty="0">
                <a:latin typeface="Calibri"/>
                <a:cs typeface="Calibri"/>
              </a:rPr>
              <a:t>become self-service for content providers. </a:t>
            </a:r>
          </a:p>
          <a:p>
            <a:pPr marL="457200" indent="-457200">
              <a:lnSpc>
                <a:spcPct val="80000"/>
              </a:lnSpc>
              <a:buFont typeface="Arial"/>
              <a:buChar char="•"/>
            </a:pPr>
            <a:endParaRPr lang="en-US" sz="2800" dirty="0">
              <a:latin typeface="Calibri"/>
              <a:cs typeface="Calibri"/>
            </a:endParaRPr>
          </a:p>
        </p:txBody>
      </p:sp>
    </p:spTree>
    <p:extLst>
      <p:ext uri="{BB962C8B-B14F-4D97-AF65-F5344CB8AC3E}">
        <p14:creationId xmlns:p14="http://schemas.microsoft.com/office/powerpoint/2010/main" val="3234867825"/>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p:nvPr/>
        </p:nvSpPr>
        <p:spPr>
          <a:xfrm>
            <a:off x="455629" y="28077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Content and categories</a:t>
            </a:r>
            <a:endParaRPr lang="en-US" sz="4400" b="1" dirty="0">
              <a:solidFill>
                <a:srgbClr val="A51C30"/>
              </a:solidFill>
            </a:endParaRPr>
          </a:p>
        </p:txBody>
      </p:sp>
      <p:sp>
        <p:nvSpPr>
          <p:cNvPr id="4" name="Content Placeholder 2"/>
          <p:cNvSpPr txBox="1">
            <a:spLocks/>
          </p:cNvSpPr>
          <p:nvPr/>
        </p:nvSpPr>
        <p:spPr>
          <a:xfrm>
            <a:off x="457200" y="1282768"/>
            <a:ext cx="4038600" cy="5336316"/>
          </a:xfrm>
          <a:prstGeom prst="rect">
            <a:avLst/>
          </a:prstGeom>
        </p:spPr>
        <p:txBody>
          <a:bodyPr>
            <a:normAutofit fontScale="25000" lnSpcReduction="20000"/>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r>
              <a:rPr lang="en-US" sz="7200" b="1" dirty="0" smtClean="0">
                <a:latin typeface="Calibri"/>
                <a:cs typeface="Calibri"/>
              </a:rPr>
              <a:t>Content Sources:</a:t>
            </a:r>
          </a:p>
          <a:p>
            <a:endParaRPr lang="en-US" sz="4400" dirty="0" smtClean="0">
              <a:latin typeface="Calibri"/>
              <a:cs typeface="Calibri"/>
            </a:endParaRPr>
          </a:p>
          <a:p>
            <a:r>
              <a:rPr lang="en-US" sz="5600" dirty="0" err="1" smtClean="0">
                <a:latin typeface="Calibri"/>
                <a:cs typeface="Calibri"/>
              </a:rPr>
              <a:t>HarvardX</a:t>
            </a:r>
            <a:endParaRPr lang="en-US" sz="5600" dirty="0" smtClean="0">
              <a:latin typeface="Calibri"/>
              <a:cs typeface="Calibri"/>
            </a:endParaRPr>
          </a:p>
          <a:p>
            <a:r>
              <a:rPr lang="en-US" sz="5600" dirty="0" smtClean="0">
                <a:latin typeface="Calibri"/>
                <a:cs typeface="Calibri"/>
              </a:rPr>
              <a:t>School sites</a:t>
            </a:r>
          </a:p>
          <a:p>
            <a:r>
              <a:rPr lang="en-US" sz="5600" dirty="0" smtClean="0">
                <a:latin typeface="Calibri"/>
                <a:cs typeface="Calibri"/>
              </a:rPr>
              <a:t>DCE/Extension School paid courses</a:t>
            </a:r>
          </a:p>
          <a:p>
            <a:r>
              <a:rPr lang="en-US" sz="5600" dirty="0" smtClean="0">
                <a:latin typeface="Calibri"/>
                <a:cs typeface="Calibri"/>
              </a:rPr>
              <a:t>Extension School Open Courses</a:t>
            </a:r>
          </a:p>
          <a:p>
            <a:r>
              <a:rPr lang="en-US" sz="5600" dirty="0" smtClean="0">
                <a:latin typeface="Calibri"/>
                <a:cs typeface="Calibri"/>
              </a:rPr>
              <a:t>HBS Exec Ed</a:t>
            </a:r>
          </a:p>
          <a:p>
            <a:r>
              <a:rPr lang="en-US" sz="5600" dirty="0" smtClean="0">
                <a:latin typeface="Calibri"/>
                <a:cs typeface="Calibri"/>
              </a:rPr>
              <a:t>HKS Exec Ed</a:t>
            </a:r>
          </a:p>
          <a:p>
            <a:r>
              <a:rPr lang="en-US" sz="5600" dirty="0" smtClean="0">
                <a:latin typeface="Calibri"/>
                <a:cs typeface="Calibri"/>
              </a:rPr>
              <a:t>HGSE Exec Ed</a:t>
            </a:r>
          </a:p>
          <a:p>
            <a:r>
              <a:rPr lang="en-US" sz="5600" dirty="0" smtClean="0">
                <a:latin typeface="Calibri"/>
                <a:cs typeface="Calibri"/>
              </a:rPr>
              <a:t>HSPH Exec Ed</a:t>
            </a:r>
          </a:p>
          <a:p>
            <a:r>
              <a:rPr lang="en-US" sz="5600" dirty="0" smtClean="0">
                <a:latin typeface="Calibri"/>
                <a:cs typeface="Calibri"/>
              </a:rPr>
              <a:t>HLS Exec Ed/PON</a:t>
            </a:r>
          </a:p>
          <a:p>
            <a:r>
              <a:rPr lang="en-US" sz="5600" dirty="0" smtClean="0">
                <a:latin typeface="Calibri"/>
                <a:cs typeface="Calibri"/>
              </a:rPr>
              <a:t>iTunes U</a:t>
            </a:r>
          </a:p>
          <a:p>
            <a:r>
              <a:rPr lang="en-US" sz="5600" dirty="0" smtClean="0">
                <a:latin typeface="Calibri"/>
                <a:cs typeface="Calibri"/>
              </a:rPr>
              <a:t>YouTube EDU</a:t>
            </a:r>
          </a:p>
          <a:p>
            <a:r>
              <a:rPr lang="en-US" sz="5600" dirty="0" err="1" smtClean="0">
                <a:latin typeface="Calibri"/>
                <a:cs typeface="Calibri"/>
              </a:rPr>
              <a:t>SoundCloud</a:t>
            </a:r>
            <a:endParaRPr lang="en-US" sz="5600" dirty="0" smtClean="0">
              <a:latin typeface="Calibri"/>
              <a:cs typeface="Calibri"/>
            </a:endParaRPr>
          </a:p>
          <a:p>
            <a:r>
              <a:rPr lang="en-US" sz="5600" dirty="0" smtClean="0">
                <a:latin typeface="Calibri"/>
                <a:cs typeface="Calibri"/>
              </a:rPr>
              <a:t>DASH</a:t>
            </a:r>
          </a:p>
          <a:p>
            <a:r>
              <a:rPr lang="en-US" sz="5600" dirty="0" err="1" smtClean="0">
                <a:latin typeface="Calibri"/>
                <a:cs typeface="Calibri"/>
              </a:rPr>
              <a:t>Harvard@Home</a:t>
            </a:r>
            <a:endParaRPr lang="en-US" sz="5600" dirty="0" smtClean="0">
              <a:latin typeface="Calibri"/>
              <a:cs typeface="Calibri"/>
            </a:endParaRPr>
          </a:p>
          <a:p>
            <a:r>
              <a:rPr lang="en-US" sz="5600" dirty="0" smtClean="0">
                <a:latin typeface="Calibri"/>
                <a:cs typeface="Calibri"/>
              </a:rPr>
              <a:t>HMS Department of Continuing Education</a:t>
            </a:r>
          </a:p>
          <a:p>
            <a:r>
              <a:rPr lang="en-US" sz="5600" dirty="0" err="1" smtClean="0">
                <a:latin typeface="Calibri"/>
                <a:cs typeface="Calibri"/>
              </a:rPr>
              <a:t>Conversations@FAS</a:t>
            </a:r>
            <a:endParaRPr lang="en-US" sz="5600" dirty="0" smtClean="0">
              <a:latin typeface="Calibri"/>
              <a:cs typeface="Calibri"/>
            </a:endParaRPr>
          </a:p>
          <a:p>
            <a:r>
              <a:rPr lang="en-US" sz="5600" dirty="0" smtClean="0">
                <a:latin typeface="Calibri"/>
                <a:cs typeface="Calibri"/>
              </a:rPr>
              <a:t>The Forum at HSPH</a:t>
            </a:r>
          </a:p>
          <a:p>
            <a:r>
              <a:rPr lang="en-US" sz="5600" dirty="0" smtClean="0">
                <a:latin typeface="Calibri"/>
                <a:cs typeface="Calibri"/>
              </a:rPr>
              <a:t>Great Teachers (FAS)</a:t>
            </a:r>
          </a:p>
          <a:p>
            <a:r>
              <a:rPr lang="en-US" sz="5600" dirty="0" smtClean="0">
                <a:latin typeface="Calibri"/>
                <a:cs typeface="Calibri"/>
              </a:rPr>
              <a:t>Institute of Politics JFK Forum</a:t>
            </a:r>
          </a:p>
          <a:p>
            <a:r>
              <a:rPr lang="en-US" sz="5600" dirty="0" smtClean="0">
                <a:latin typeface="Calibri"/>
                <a:cs typeface="Calibri"/>
              </a:rPr>
              <a:t>Woodberry Poetry Room</a:t>
            </a:r>
          </a:p>
          <a:p>
            <a:r>
              <a:rPr lang="en-US" sz="5600" dirty="0" smtClean="0">
                <a:latin typeface="Calibri"/>
                <a:cs typeface="Calibri"/>
              </a:rPr>
              <a:t>WIDE World (HGSE)</a:t>
            </a:r>
          </a:p>
          <a:p>
            <a:r>
              <a:rPr lang="en-US" sz="5600" dirty="0" smtClean="0">
                <a:latin typeface="Calibri"/>
                <a:cs typeface="Calibri"/>
              </a:rPr>
              <a:t>Usable Knowledge (HGSE)</a:t>
            </a:r>
          </a:p>
          <a:p>
            <a:r>
              <a:rPr lang="en-US" sz="5600" dirty="0" smtClean="0">
                <a:latin typeface="Calibri"/>
                <a:cs typeface="Calibri"/>
              </a:rPr>
              <a:t>Working Knowledge (HBS)</a:t>
            </a:r>
          </a:p>
          <a:p>
            <a:r>
              <a:rPr lang="en-US" sz="5600" dirty="0" smtClean="0">
                <a:latin typeface="Calibri"/>
                <a:cs typeface="Calibri"/>
              </a:rPr>
              <a:t>Life Sciences Outreach Program </a:t>
            </a:r>
          </a:p>
          <a:p>
            <a:r>
              <a:rPr lang="en-US" sz="5600" dirty="0" smtClean="0">
                <a:latin typeface="Calibri"/>
                <a:cs typeface="Calibri"/>
              </a:rPr>
              <a:t>Natural History Museum Lectures</a:t>
            </a:r>
          </a:p>
          <a:p>
            <a:r>
              <a:rPr lang="en-US" sz="5600" dirty="0" smtClean="0">
                <a:latin typeface="Calibri"/>
                <a:cs typeface="Calibri"/>
              </a:rPr>
              <a:t>Peabody Museum Lectures</a:t>
            </a:r>
          </a:p>
          <a:p>
            <a:r>
              <a:rPr lang="en-US" sz="5600" dirty="0" smtClean="0">
                <a:latin typeface="Calibri"/>
                <a:cs typeface="Calibri"/>
              </a:rPr>
              <a:t>Justice with Michael </a:t>
            </a:r>
            <a:r>
              <a:rPr lang="en-US" sz="5600" dirty="0" err="1" smtClean="0">
                <a:latin typeface="Calibri"/>
                <a:cs typeface="Calibri"/>
              </a:rPr>
              <a:t>Sandel</a:t>
            </a:r>
            <a:endParaRPr lang="en-US" sz="5600" dirty="0" smtClean="0">
              <a:latin typeface="Calibri"/>
              <a:cs typeface="Calibri"/>
            </a:endParaRPr>
          </a:p>
          <a:p>
            <a:r>
              <a:rPr lang="en-US" sz="5600" dirty="0" smtClean="0">
                <a:latin typeface="Calibri"/>
                <a:cs typeface="Calibri"/>
              </a:rPr>
              <a:t>Harvard Archives -</a:t>
            </a:r>
          </a:p>
          <a:p>
            <a:r>
              <a:rPr lang="en-US" sz="5600" dirty="0" smtClean="0">
                <a:latin typeface="Calibri"/>
                <a:cs typeface="Calibri"/>
              </a:rPr>
              <a:t>Harvard Library Digitized Resources</a:t>
            </a:r>
          </a:p>
          <a:p>
            <a:endParaRPr lang="en-US" dirty="0">
              <a:latin typeface="Calibri"/>
              <a:cs typeface="Calibri"/>
            </a:endParaRPr>
          </a:p>
        </p:txBody>
      </p:sp>
      <p:sp>
        <p:nvSpPr>
          <p:cNvPr id="5" name="Content Placeholder 3"/>
          <p:cNvSpPr txBox="1">
            <a:spLocks/>
          </p:cNvSpPr>
          <p:nvPr/>
        </p:nvSpPr>
        <p:spPr>
          <a:xfrm>
            <a:off x="4648200" y="1282768"/>
            <a:ext cx="4038600" cy="5336316"/>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0" marR="0" indent="0" algn="l" rtl="0">
              <a:lnSpc>
                <a:spcPct val="100000"/>
              </a:lnSpc>
              <a:spcBef>
                <a:spcPts val="360"/>
              </a:spcBef>
              <a:spcAft>
                <a:spcPts val="0"/>
              </a:spcAft>
              <a:buNone/>
              <a:defRPr sz="800" b="0" i="0" u="none" strike="noStrike" cap="none" baseline="0">
                <a:solidFill>
                  <a:schemeClr val="dk1"/>
                </a:solidFill>
                <a:latin typeface="Arial"/>
                <a:ea typeface="Arial"/>
                <a:cs typeface="Arial"/>
                <a:sym typeface="Arial"/>
                <a:rtl val="0"/>
              </a:defRPr>
            </a:lvl1pPr>
            <a:lvl2pPr marL="457200" marR="0" indent="0" algn="l" rtl="0">
              <a:lnSpc>
                <a:spcPct val="100000"/>
              </a:lnSpc>
              <a:spcBef>
                <a:spcPts val="400"/>
              </a:spcBef>
              <a:spcAft>
                <a:spcPts val="0"/>
              </a:spcAft>
              <a:buClr>
                <a:schemeClr val="dk2"/>
              </a:buClr>
              <a:buFont typeface="Arial"/>
              <a:buChar char="•"/>
              <a:defRPr sz="1800" b="0" i="0" u="none" strike="noStrike" cap="none" baseline="0">
                <a:solidFill>
                  <a:schemeClr val="dk1"/>
                </a:solidFill>
                <a:latin typeface="Arial"/>
                <a:ea typeface="Arial"/>
                <a:cs typeface="Arial"/>
                <a:sym typeface="Arial"/>
                <a:rtl val="0"/>
              </a:defRPr>
            </a:lvl2pPr>
            <a:lvl3pPr marL="914400" marR="0" indent="0" algn="l" rtl="0">
              <a:lnSpc>
                <a:spcPct val="100000"/>
              </a:lnSpc>
              <a:spcBef>
                <a:spcPts val="400"/>
              </a:spcBef>
              <a:spcAft>
                <a:spcPts val="0"/>
              </a:spcAft>
              <a:buClr>
                <a:schemeClr val="dk2"/>
              </a:buClr>
              <a:buFont typeface="Arial"/>
              <a:buChar char="•"/>
              <a:defRPr sz="1800" b="0" i="0" u="none" strike="noStrike" cap="none" baseline="0">
                <a:solidFill>
                  <a:schemeClr val="dk1"/>
                </a:solidFill>
                <a:latin typeface="Arial"/>
                <a:ea typeface="Arial"/>
                <a:cs typeface="Arial"/>
                <a:sym typeface="Arial"/>
                <a:rtl val="0"/>
              </a:defRPr>
            </a:lvl3pPr>
            <a:lvl4pPr marL="1371600" marR="0" indent="0" algn="l" rtl="0">
              <a:lnSpc>
                <a:spcPct val="100000"/>
              </a:lnSpc>
              <a:spcBef>
                <a:spcPts val="320"/>
              </a:spcBef>
              <a:spcAft>
                <a:spcPts val="0"/>
              </a:spcAft>
              <a:buNone/>
              <a:defRPr sz="1800" b="0" i="0" u="none" strike="noStrike" cap="none" baseline="0">
                <a:solidFill>
                  <a:schemeClr val="dk1"/>
                </a:solidFill>
                <a:latin typeface="Arial"/>
                <a:ea typeface="Arial"/>
                <a:cs typeface="Arial"/>
                <a:sym typeface="Arial"/>
                <a:rtl val="0"/>
              </a:defRPr>
            </a:lvl4pPr>
            <a:lvl5pPr marL="1828800" marR="0" indent="0" algn="l" rtl="0">
              <a:lnSpc>
                <a:spcPct val="100000"/>
              </a:lnSpc>
              <a:spcBef>
                <a:spcPts val="320"/>
              </a:spcBef>
              <a:spcAft>
                <a:spcPts val="0"/>
              </a:spcAft>
              <a:buClr>
                <a:schemeClr val="dk2"/>
              </a:buClr>
              <a:buFont typeface="Arial"/>
              <a:buChar char="•"/>
              <a:defRPr sz="1800" b="0" i="0" u="none" strike="noStrike" cap="none" baseline="0">
                <a:solidFill>
                  <a:schemeClr val="dk1"/>
                </a:solidFill>
                <a:latin typeface="Arial"/>
                <a:ea typeface="Arial"/>
                <a:cs typeface="Arial"/>
                <a:sym typeface="Arial"/>
                <a:rtl val="0"/>
              </a:defRPr>
            </a:lvl5pPr>
            <a:lvl6pPr marL="2286000" marR="0" indent="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6pPr>
            <a:lvl7pPr marL="2743200" marR="0" indent="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7pPr>
            <a:lvl8pPr marL="3200400" marR="0" indent="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8pPr>
            <a:lvl9pPr marL="3657600" marR="0" indent="0" algn="l" rtl="0">
              <a:lnSpc>
                <a:spcPct val="100000"/>
              </a:lnSpc>
              <a:spcBef>
                <a:spcPts val="400"/>
              </a:spcBef>
              <a:spcAft>
                <a:spcPts val="0"/>
              </a:spcAft>
              <a:buClr>
                <a:schemeClr val="dk1"/>
              </a:buClr>
              <a:buFont typeface="Arial"/>
              <a:buChar char="•"/>
              <a:defRPr sz="1800" b="0" i="0" u="none" strike="noStrike" cap="none" baseline="0">
                <a:solidFill>
                  <a:schemeClr val="dk1"/>
                </a:solidFill>
                <a:latin typeface="Arial"/>
                <a:ea typeface="Arial"/>
                <a:cs typeface="Arial"/>
                <a:sym typeface="Arial"/>
                <a:rtl val="0"/>
              </a:defRPr>
            </a:lvl9pPr>
          </a:lstStyle>
          <a:p>
            <a:r>
              <a:rPr lang="en-US" sz="1100" b="1" dirty="0" smtClean="0">
                <a:latin typeface="Calibri"/>
                <a:cs typeface="Calibri"/>
              </a:rPr>
              <a:t>Content Categories:</a:t>
            </a:r>
          </a:p>
          <a:p>
            <a:endParaRPr lang="en-US" sz="1100" dirty="0" smtClean="0">
              <a:latin typeface="Calibri"/>
              <a:cs typeface="Calibri"/>
            </a:endParaRPr>
          </a:p>
          <a:p>
            <a:r>
              <a:rPr lang="en-US" sz="1100" dirty="0" smtClean="0">
                <a:latin typeface="Calibri"/>
                <a:cs typeface="Calibri"/>
              </a:rPr>
              <a:t>Open Online Courses, Modules, and Sequences</a:t>
            </a:r>
          </a:p>
          <a:p>
            <a:pPr lvl="1"/>
            <a:r>
              <a:rPr lang="en-US" sz="1100" dirty="0" err="1" smtClean="0">
                <a:latin typeface="Calibri"/>
                <a:cs typeface="Calibri"/>
              </a:rPr>
              <a:t>edX</a:t>
            </a:r>
            <a:endParaRPr lang="en-US" sz="1100" dirty="0" smtClean="0">
              <a:latin typeface="Calibri"/>
              <a:cs typeface="Calibri"/>
            </a:endParaRPr>
          </a:p>
          <a:p>
            <a:pPr lvl="1"/>
            <a:r>
              <a:rPr lang="en-US" sz="1100" dirty="0" smtClean="0">
                <a:latin typeface="Calibri"/>
                <a:cs typeface="Calibri"/>
              </a:rPr>
              <a:t>iTunes, YouTube</a:t>
            </a:r>
          </a:p>
          <a:p>
            <a:pPr lvl="1"/>
            <a:r>
              <a:rPr lang="en-US" sz="1100" dirty="0" smtClean="0">
                <a:latin typeface="Calibri"/>
                <a:cs typeface="Calibri"/>
              </a:rPr>
              <a:t>PERSONA: Intellectually curious, learning for learning’s sake, may be persuaded to pay for a course</a:t>
            </a:r>
          </a:p>
          <a:p>
            <a:r>
              <a:rPr lang="en-US" sz="1100" dirty="0" smtClean="0">
                <a:latin typeface="Calibri"/>
                <a:cs typeface="Calibri"/>
              </a:rPr>
              <a:t>For-Credit Courses, Certificates, and Degrees</a:t>
            </a:r>
          </a:p>
          <a:p>
            <a:pPr lvl="1"/>
            <a:r>
              <a:rPr lang="en-US" sz="1100" dirty="0" smtClean="0">
                <a:latin typeface="Calibri"/>
                <a:cs typeface="Calibri"/>
              </a:rPr>
              <a:t>Extension/Summer School</a:t>
            </a:r>
          </a:p>
          <a:p>
            <a:pPr lvl="1"/>
            <a:r>
              <a:rPr lang="en-US" sz="1100" dirty="0" smtClean="0">
                <a:latin typeface="Calibri"/>
                <a:cs typeface="Calibri"/>
              </a:rPr>
              <a:t>HBX (?)</a:t>
            </a:r>
          </a:p>
          <a:p>
            <a:pPr lvl="1"/>
            <a:r>
              <a:rPr lang="en-US" sz="1100" dirty="0" smtClean="0">
                <a:latin typeface="Calibri"/>
                <a:cs typeface="Calibri"/>
              </a:rPr>
              <a:t>HKS Executive Ed</a:t>
            </a:r>
          </a:p>
          <a:p>
            <a:pPr lvl="1"/>
            <a:r>
              <a:rPr lang="en-US" sz="1100" dirty="0" smtClean="0">
                <a:latin typeface="Calibri"/>
                <a:cs typeface="Calibri"/>
              </a:rPr>
              <a:t>PERSONA: Employed and most likely studying for career purposes. Looking for Harvard credential and experience, academic credit, faculty interaction/assessment</a:t>
            </a:r>
          </a:p>
          <a:p>
            <a:r>
              <a:rPr lang="en-US" sz="1100" dirty="0" smtClean="0">
                <a:latin typeface="Calibri"/>
                <a:cs typeface="Calibri"/>
              </a:rPr>
              <a:t>Professional Development (on-campus, online, blended)</a:t>
            </a:r>
          </a:p>
          <a:p>
            <a:pPr lvl="1"/>
            <a:r>
              <a:rPr lang="en-US" sz="1100" dirty="0" smtClean="0">
                <a:latin typeface="Calibri"/>
                <a:cs typeface="Calibri"/>
              </a:rPr>
              <a:t>HBX (?)</a:t>
            </a:r>
          </a:p>
          <a:p>
            <a:pPr lvl="1"/>
            <a:r>
              <a:rPr lang="en-US" sz="1100" dirty="0" smtClean="0">
                <a:latin typeface="Calibri"/>
                <a:cs typeface="Calibri"/>
              </a:rPr>
              <a:t>DCE Professional </a:t>
            </a:r>
            <a:r>
              <a:rPr lang="en-US" sz="1100" dirty="0" err="1" smtClean="0">
                <a:latin typeface="Calibri"/>
                <a:cs typeface="Calibri"/>
              </a:rPr>
              <a:t>Dev</a:t>
            </a:r>
            <a:endParaRPr lang="en-US" sz="1100" dirty="0" smtClean="0">
              <a:latin typeface="Calibri"/>
              <a:cs typeface="Calibri"/>
            </a:endParaRPr>
          </a:p>
          <a:p>
            <a:pPr lvl="1"/>
            <a:r>
              <a:rPr lang="en-US" sz="1100" dirty="0" smtClean="0">
                <a:latin typeface="Calibri"/>
                <a:cs typeface="Calibri"/>
              </a:rPr>
              <a:t>GSE (possibly)</a:t>
            </a:r>
          </a:p>
          <a:p>
            <a:pPr lvl="1"/>
            <a:r>
              <a:rPr lang="en-US" sz="1100" dirty="0" smtClean="0">
                <a:latin typeface="Calibri"/>
                <a:cs typeface="Calibri"/>
              </a:rPr>
              <a:t>PERSONA: employed, looking to hone skills for work</a:t>
            </a:r>
          </a:p>
          <a:p>
            <a:r>
              <a:rPr lang="en-US" sz="1100" dirty="0" smtClean="0">
                <a:latin typeface="Calibri"/>
                <a:cs typeface="Calibri"/>
              </a:rPr>
              <a:t>Executive Education</a:t>
            </a:r>
          </a:p>
          <a:p>
            <a:pPr lvl="1"/>
            <a:r>
              <a:rPr lang="en-US" sz="1100" dirty="0" smtClean="0">
                <a:latin typeface="Calibri"/>
                <a:cs typeface="Calibri"/>
              </a:rPr>
              <a:t>Schools</a:t>
            </a:r>
          </a:p>
          <a:p>
            <a:pPr lvl="1"/>
            <a:r>
              <a:rPr lang="en-US" sz="1100" dirty="0" smtClean="0">
                <a:latin typeface="Calibri"/>
                <a:cs typeface="Calibri"/>
              </a:rPr>
              <a:t>PERSONA: Employed as exec, employer is paying for courses</a:t>
            </a:r>
          </a:p>
          <a:p>
            <a:r>
              <a:rPr lang="en-US" sz="1100" dirty="0" smtClean="0">
                <a:latin typeface="Calibri"/>
                <a:cs typeface="Calibri"/>
              </a:rPr>
              <a:t>Other Learning Materials</a:t>
            </a:r>
          </a:p>
          <a:p>
            <a:endParaRPr lang="en-US" sz="1100" dirty="0">
              <a:latin typeface="Calibri"/>
              <a:cs typeface="Calibri"/>
            </a:endParaRPr>
          </a:p>
        </p:txBody>
      </p:sp>
    </p:spTree>
    <p:extLst>
      <p:ext uri="{BB962C8B-B14F-4D97-AF65-F5344CB8AC3E}">
        <p14:creationId xmlns:p14="http://schemas.microsoft.com/office/powerpoint/2010/main" val="3633133884"/>
      </p:ext>
    </p:extLst>
  </p:cSld>
  <p:clrMapOvr>
    <a:masterClrMapping/>
  </p:clrMapOvr>
  <p:transition xmlns:p14="http://schemas.microsoft.com/office/powerpoint/2010/mai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5-01 at 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2763" y="967124"/>
            <a:ext cx="5058474" cy="5714917"/>
          </a:xfrm>
          <a:prstGeom prst="rect">
            <a:avLst/>
          </a:prstGeom>
        </p:spPr>
      </p:pic>
      <p:sp>
        <p:nvSpPr>
          <p:cNvPr id="6" name="Shape 62"/>
          <p:cNvSpPr txBox="1"/>
          <p:nvPr/>
        </p:nvSpPr>
        <p:spPr>
          <a:xfrm>
            <a:off x="334679" y="197624"/>
            <a:ext cx="8089500" cy="7695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4400" b="1" dirty="0" smtClean="0">
                <a:solidFill>
                  <a:srgbClr val="A51C30"/>
                </a:solidFill>
              </a:rPr>
              <a:t>What we have now</a:t>
            </a:r>
            <a:endParaRPr lang="en-US" sz="4400" b="1" dirty="0">
              <a:solidFill>
                <a:srgbClr val="A51C30"/>
              </a:solidFill>
            </a:endParaRPr>
          </a:p>
        </p:txBody>
      </p:sp>
    </p:spTree>
    <p:extLst>
      <p:ext uri="{BB962C8B-B14F-4D97-AF65-F5344CB8AC3E}">
        <p14:creationId xmlns:p14="http://schemas.microsoft.com/office/powerpoint/2010/main" val="39202180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544" y="-1"/>
            <a:ext cx="7279856"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2567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98" y="0"/>
            <a:ext cx="822060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73715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305800" cy="5300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44123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tmplt 10_12">
  <a:themeElements>
    <a:clrScheme name="Harvard colors 1">
      <a:dk1>
        <a:srgbClr val="800000"/>
      </a:dk1>
      <a:lt1>
        <a:srgbClr val="FFFFFF"/>
      </a:lt1>
      <a:dk2>
        <a:srgbClr val="000000"/>
      </a:dk2>
      <a:lt2>
        <a:srgbClr val="FFFFFF"/>
      </a:lt2>
      <a:accent1>
        <a:srgbClr val="7E8FA5"/>
      </a:accent1>
      <a:accent2>
        <a:srgbClr val="C86200"/>
      </a:accent2>
      <a:accent3>
        <a:srgbClr val="ECE9CB"/>
      </a:accent3>
      <a:accent4>
        <a:srgbClr val="8EA583"/>
      </a:accent4>
      <a:accent5>
        <a:srgbClr val="62A034"/>
      </a:accent5>
      <a:accent6>
        <a:srgbClr val="1C6790"/>
      </a:accent6>
      <a:hlink>
        <a:srgbClr val="800000"/>
      </a:hlink>
      <a:folHlink>
        <a:srgbClr val="918D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5691</TotalTime>
  <Words>625</Words>
  <Application>Microsoft Macintosh PowerPoint</Application>
  <PresentationFormat>On-screen Show (4:3)</PresentationFormat>
  <Paragraphs>103</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PPT tmplt 10_12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Sharbaugh, Benjamin</cp:lastModifiedBy>
  <cp:revision>14</cp:revision>
  <dcterms:modified xsi:type="dcterms:W3CDTF">2014-05-16T19:16:35Z</dcterms:modified>
</cp:coreProperties>
</file>